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notesSlides/notesSlide4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_rels/notesSlide4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18.xml.rels" ContentType="application/vnd.openxmlformats-package.relationships+xml"/>
  <Override PartName="/ppt/notesSlides/_rels/notesSlide22.xml.rels" ContentType="application/vnd.openxmlformats-package.relationships+xml"/>
  <Override PartName="/ppt/notesSlides/notesSlide2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media/image1.jpeg" ContentType="image/jpeg"/>
  <Override PartName="/ppt/media/image48.png" ContentType="image/png"/>
  <Override PartName="/ppt/media/image34.jpeg" ContentType="image/jpeg"/>
  <Override PartName="/ppt/media/image26.png" ContentType="image/png"/>
  <Override PartName="/ppt/media/image12.jpeg" ContentType="image/jpeg"/>
  <Override PartName="/ppt/media/image2.tif" ContentType="image/tiff"/>
  <Override PartName="/ppt/media/image7.jpeg" ContentType="image/jpeg"/>
  <Override PartName="/ppt/media/image6.jpeg" ContentType="image/jpeg"/>
  <Override PartName="/ppt/media/image11.jpeg" ContentType="image/jpeg"/>
  <Override PartName="/ppt/media/image33.jpeg" ContentType="image/jpeg"/>
  <Override PartName="/ppt/media/image38.png" ContentType="image/png"/>
  <Override PartName="/ppt/media/image3.tif" ContentType="image/tiff"/>
  <Override PartName="/ppt/media/image27.png" ContentType="image/png"/>
  <Override PartName="/ppt/media/image49.png" ContentType="image/png"/>
  <Override PartName="/ppt/media/image5.jpeg" ContentType="image/jpeg"/>
  <Override PartName="/ppt/media/image4.tif" ContentType="image/tiff"/>
  <Override PartName="/ppt/media/image10.jpeg" ContentType="image/jpeg"/>
  <Override PartName="/ppt/media/image28.png" ContentType="image/png"/>
  <Override PartName="/ppt/media/image32.jpeg" ContentType="image/jpeg"/>
  <Override PartName="/ppt/media/image8.jpeg" ContentType="image/jpeg"/>
  <Override PartName="/ppt/media/image13.jpeg" ContentType="image/jpeg"/>
  <Override PartName="/ppt/media/image35.jpeg" ContentType="image/jpeg"/>
  <Override PartName="/ppt/media/image58.png" ContentType="image/png"/>
  <Override PartName="/ppt/media/image9.gif" ContentType="image/gif"/>
  <Override PartName="/ppt/media/image18.jpeg" ContentType="image/jpeg"/>
  <Override PartName="/ppt/media/image20.png" ContentType="image/png"/>
  <Override PartName="/ppt/media/image42.png" ContentType="image/png"/>
  <Override PartName="/ppt/media/image14.jpeg" ContentType="image/jpeg"/>
  <Override PartName="/ppt/media/image24.png" ContentType="image/png"/>
  <Override PartName="/ppt/media/image36.jpeg" ContentType="image/jpeg"/>
  <Override PartName="/ppt/media/image46.png" ContentType="image/png"/>
  <Override PartName="/ppt/media/image15.jpeg" ContentType="image/jpeg"/>
  <Override PartName="/ppt/media/image37.jpeg" ContentType="image/jpeg"/>
  <Override PartName="/ppt/media/image56.png" ContentType="image/png"/>
  <Override PartName="/ppt/media/image16.jpeg" ContentType="image/jpeg"/>
  <Override PartName="/ppt/media/image22.png" ContentType="image/png"/>
  <Override PartName="/ppt/media/image44.png" ContentType="image/png"/>
  <Override PartName="/ppt/media/image17.jpeg" ContentType="image/jpeg"/>
  <Override PartName="/ppt/media/image54.png" ContentType="image/png"/>
  <Override PartName="/ppt/media/image19.jpeg" ContentType="image/jpeg"/>
  <Override PartName="/ppt/media/image30.png" ContentType="image/png"/>
  <Override PartName="/ppt/media/image52.png" ContentType="image/png"/>
  <Override PartName="/ppt/media/image21.png" ContentType="image/png"/>
  <Override PartName="/ppt/media/image43.png" ContentType="image/png"/>
  <Override PartName="/ppt/media/image23.png" ContentType="image/png"/>
  <Override PartName="/ppt/media/image45.png" ContentType="image/png"/>
  <Override PartName="/ppt/media/image25.png" ContentType="image/png"/>
  <Override PartName="/ppt/media/image47.png" ContentType="image/png"/>
  <Override PartName="/ppt/media/image29.png" ContentType="image/png"/>
  <Override PartName="/ppt/media/image31.jpeg" ContentType="image/jpeg"/>
  <Override PartName="/ppt/media/image39.png" ContentType="image/png"/>
  <Override PartName="/ppt/media/image40.png" ContentType="image/png"/>
  <Override PartName="/ppt/media/image62.png" ContentType="image/png"/>
  <Override PartName="/ppt/media/image41.png" ContentType="image/png"/>
  <Override PartName="/ppt/media/image50.png" ContentType="image/png"/>
  <Override PartName="/ppt/media/image51.png" ContentType="image/png"/>
  <Override PartName="/ppt/media/image53.png" ContentType="image/png"/>
  <Override PartName="/ppt/media/image55.png" ContentType="image/png"/>
  <Override PartName="/ppt/media/image57.png" ContentType="image/png"/>
  <Override PartName="/ppt/media/image59.png" ContentType="image/png"/>
  <Override PartName="/ppt/media/image60.png" ContentType="image/png"/>
  <Override PartName="/ppt/media/image61.png" ContentType="image/png"/>
  <Override PartName="/ppt/media/image63.jpeg" ContentType="image/jpeg"/>
  <Override PartName="/ppt/_rels/presentation.xml.rels" ContentType="application/vnd.openxmlformats-package.relationships+xml"/>
  <Override PartName="/_rels/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</p:sldIdLst>
  <p:sldSz cx="12192000" cy="68580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5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hu-HU" sz="1800" spc="-1" strike="noStrike">
                <a:solidFill>
                  <a:srgbClr val="000000"/>
                </a:solidFill>
                <a:latin typeface="Aptos"/>
              </a:rPr>
              <a:t>A dia áthelyezéséhez kattintson ide</a:t>
            </a:r>
            <a:endParaRPr b="0" lang="hu-HU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r>
              <a:rPr b="0" lang="hu-HU" sz="2000" spc="-1" strike="noStrike">
                <a:solidFill>
                  <a:srgbClr val="000000"/>
                </a:solidFill>
                <a:latin typeface="Arial"/>
              </a:rPr>
              <a:t>A jegyzetformátum szerkesztéséhez kattintson ide</a:t>
            </a:r>
            <a:endParaRPr b="0" lang="hu-H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hu-HU" sz="1400" spc="-1" strike="noStrike">
                <a:solidFill>
                  <a:srgbClr val="000000"/>
                </a:solidFill>
                <a:latin typeface="Times New Roman"/>
              </a:rPr>
              <a:t>&lt;élőfej&gt;</a:t>
            </a:r>
            <a:endParaRPr b="0" lang="hu-H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8" name="PlaceHolder 4"/>
          <p:cNvSpPr>
            <a:spLocks noGrp="1"/>
          </p:cNvSpPr>
          <p:nvPr>
            <p:ph type="dt" idx="13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hu-H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b="0" lang="hu-HU" sz="1400" spc="-1" strike="noStrike">
                <a:solidFill>
                  <a:srgbClr val="000000"/>
                </a:solidFill>
                <a:latin typeface="Times New Roman"/>
              </a:rPr>
              <a:t>&lt;dátum/idő&gt;</a:t>
            </a:r>
            <a:endParaRPr b="0" lang="hu-H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9" name="PlaceHolder 5"/>
          <p:cNvSpPr>
            <a:spLocks noGrp="1"/>
          </p:cNvSpPr>
          <p:nvPr>
            <p:ph type="ftr" idx="1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hu-H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hu-HU" sz="1400" spc="-1" strike="noStrike">
                <a:solidFill>
                  <a:srgbClr val="000000"/>
                </a:solidFill>
                <a:latin typeface="Times New Roman"/>
              </a:rPr>
              <a:t>&lt;élőláb&gt;</a:t>
            </a:r>
            <a:endParaRPr b="0" lang="hu-H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0" name="PlaceHolder 6"/>
          <p:cNvSpPr>
            <a:spLocks noGrp="1"/>
          </p:cNvSpPr>
          <p:nvPr>
            <p:ph type="sldNum" idx="1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hu-H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BA505156-B25F-4BC6-BA54-A5EAE5C305C6}" type="slidenum">
              <a:rPr b="0" lang="hu-HU" sz="1400" spc="-1" strike="noStrike">
                <a:solidFill>
                  <a:srgbClr val="000000"/>
                </a:solidFill>
                <a:latin typeface="Times New Roman"/>
              </a:rPr>
              <a:t>&lt;szám&gt;</a:t>
            </a:fld>
            <a:endParaRPr b="0" lang="hu-H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PlaceHolder 1"/>
          <p:cNvSpPr>
            <a:spLocks noGrp="1"/>
          </p:cNvSpPr>
          <p:nvPr>
            <p:ph type="sldNum" idx="17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de-DE" sz="1300" spc="-1" strike="noStrike">
                <a:solidFill>
                  <a:srgbClr val="000000"/>
                </a:solidFill>
                <a:latin typeface="Arial"/>
                <a:ea typeface="ＭＳ Ｐゴシック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97EE5E56-62BB-44A5-8C6A-F4B2F087E5B2}" type="slidenum">
              <a:rPr b="0" lang="de-DE" sz="13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&lt;szám&gt;</a:t>
            </a:fld>
            <a:endParaRPr b="0" lang="hu-HU" sz="13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5" name="PlaceHolder 2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336" name="PlaceHolder 3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buNone/>
            </a:pP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PlaceHolder 1"/>
          <p:cNvSpPr>
            <a:spLocks noGrp="1"/>
          </p:cNvSpPr>
          <p:nvPr>
            <p:ph type="sldNum" idx="18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de-DE" sz="1300" spc="-1" strike="noStrike">
                <a:solidFill>
                  <a:srgbClr val="000000"/>
                </a:solidFill>
                <a:latin typeface="Arial"/>
                <a:ea typeface="ＭＳ Ｐゴシック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D60DBCA9-33F3-478A-9487-C769378D1B63}" type="slidenum">
              <a:rPr b="0" lang="de-DE" sz="13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&lt;szám&gt;</a:t>
            </a:fld>
            <a:endParaRPr b="0" lang="hu-HU" sz="13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8" name="PlaceHolder 2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339" name="PlaceHolder 3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buNone/>
            </a:pP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34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buNone/>
            </a:pP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2" name="PlaceHolder 3"/>
          <p:cNvSpPr>
            <a:spLocks noGrp="1"/>
          </p:cNvSpPr>
          <p:nvPr>
            <p:ph type="sldNum" idx="19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hu-HU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8828F1BE-9DC1-45E2-B03A-62D381D3100A}" type="slidenum">
              <a:rPr b="0" lang="hu-HU" sz="1200" spc="-1" strike="noStrike">
                <a:solidFill>
                  <a:srgbClr val="000000"/>
                </a:solidFill>
                <a:latin typeface="Times New Roman"/>
              </a:rPr>
              <a:t>&lt;szám&gt;</a:t>
            </a:fld>
            <a:endParaRPr b="0" lang="hu-H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34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buNone/>
            </a:pP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5" name="PlaceHolder 3"/>
          <p:cNvSpPr>
            <a:spLocks noGrp="1"/>
          </p:cNvSpPr>
          <p:nvPr>
            <p:ph type="sldNum" idx="20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hu-HU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03D44AA9-7151-4BFD-BE88-A9A4E9F8ADAE}" type="slidenum">
              <a:rPr b="0" lang="hu-HU" sz="1200" spc="-1" strike="noStrike">
                <a:solidFill>
                  <a:srgbClr val="000000"/>
                </a:solidFill>
                <a:latin typeface="Times New Roman"/>
              </a:rPr>
              <a:t>&lt;szám&gt;</a:t>
            </a:fld>
            <a:endParaRPr b="0" lang="hu-H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33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buNone/>
            </a:pP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3" name="PlaceHolder 3"/>
          <p:cNvSpPr>
            <a:spLocks noGrp="1"/>
          </p:cNvSpPr>
          <p:nvPr>
            <p:ph type="sldNum" idx="16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hu-HU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2BE1EEC7-25E2-4806-84EE-6E298001BEC8}" type="slidenum">
              <a:rPr b="0" lang="hu-HU" sz="1200" spc="-1" strike="noStrike">
                <a:solidFill>
                  <a:srgbClr val="000000"/>
                </a:solidFill>
                <a:latin typeface="Times New Roman"/>
              </a:rPr>
              <a:t>&lt;szám&gt;</a:t>
            </a:fld>
            <a:endParaRPr b="0" lang="hu-H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E621FE2E-CC25-462C-9B89-D5C6BAE3CCF3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C288A9D9-3574-489C-B5B4-5F0B4736612C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3B0D59AC-E7AC-49F3-A3CB-098FBF4B59FC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E1471C5-FEB7-49B4-9E23-7C538DD2999C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84F9EC91-2083-4544-BCE0-F5BC81F21D88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hu-H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DC28ACF8-A8F7-41CB-A33F-0DEA6771E762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7409CD32-A3CA-4A05-9EBF-9CE0A3BBE2DD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6839F136-2099-45EA-B6B9-6D89C1AD2D9B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1D8995A5-FDD5-4ED5-8798-A142B6DFF922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hu-H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6FAFBE66-47CB-45AF-81C0-947F12E16DC6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4D853647-4A6F-449D-8D44-7D3DC7C62AD8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hu-H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37B16D3B-B88C-4084-92D6-9436057FF6A7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D2DB85BE-1847-4D31-B4B0-98FE721CFC4A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7EC9C11C-BD59-4270-87AF-7ED7ACEC01FD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632520F8-9390-476B-9DD7-878446DCF4FC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068C4C0B-48EF-43C6-8B70-44127414B05A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7A63331A-3A14-4CCB-B687-87A64C13ECC4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0122D863-3BB1-4494-9386-B1F2182B9990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hu-H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514DCEE5-6C92-42D0-9415-E7F622419F69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91AA5DB6-DA79-453F-BC45-3F1098F22342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74717F0A-7758-45EC-9B5B-896DA87DA3D3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9EEEF365-5C79-40B6-B27F-57B5EECE9E1E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99E57E46-A245-4E4A-B169-00798250DAC5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hu-H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7DE7B5AB-5F02-4458-A0E7-E70FC06B92DE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8D965423-0EFA-41D7-A8D3-F30E6C8B6246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D9B11C0F-5AFD-400F-93F1-5ECF1F3D37CC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5850322B-EACE-44FD-A2C6-E28923982810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BAA8321A-479A-4DB2-8789-B8EBB4055B6E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CCD18F32-79FA-41E4-9A0C-27AB88D3EDAD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D4395683-8FC6-476B-957F-E9FA169E6B9A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32B0D201-E6A2-4C48-86B7-98AA4AA96B9E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hu-H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3EF3A2EA-4003-47A9-B32F-764F1AE7004D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817A775E-37DD-400E-946C-D1C003009D0C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41A562A2-DAD2-42FC-BF2E-294375037EAB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A37C4434-45ED-41CA-A235-39B18EFA8E4A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FAD8D4CD-5605-4685-8F8F-05C710E29173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hu-H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ECC9FF66-5617-4F4C-B5ED-1B876A2B3A9F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41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7F718002-58C3-4226-8CB0-0DCDF759F910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45" name="PlaceHolder 4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53F4C512-532E-4B91-BDF3-DF9CA93AF850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49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E079925B-1224-4ABB-8D5E-9D743832BA21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77BD6C19-0977-490F-A3FD-5F3117DD8850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55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56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57" name="PlaceHolder 5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DCCF20CB-E0D8-4CB3-BD7D-D07C5271F2F4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61" name="PlaceHolder 4"/>
          <p:cNvSpPr>
            <a:spLocks noGrp="1"/>
          </p:cNvSpPr>
          <p:nvPr>
            <p:ph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62" name="PlaceHolder 5"/>
          <p:cNvSpPr>
            <a:spLocks noGrp="1"/>
          </p:cNvSpPr>
          <p:nvPr>
            <p:ph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63" name="PlaceHolder 6"/>
          <p:cNvSpPr>
            <a:spLocks noGrp="1"/>
          </p:cNvSpPr>
          <p:nvPr>
            <p:ph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64" name="PlaceHolder 7"/>
          <p:cNvSpPr>
            <a:spLocks noGrp="1"/>
          </p:cNvSpPr>
          <p:nvPr>
            <p:ph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31002586-F2FB-4767-884F-4492E4AB2085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91966F69-EEB4-4F0D-976C-14ECF5E84147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hu-H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9B4279E4-8FDF-4004-A9CC-C7EC3A1C1B8B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3829C3CF-A79D-4983-AB40-2DF80BB6CA62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FF69CBB1-A8F9-4311-BD5B-02E51CCED946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7680C4FF-6891-41FC-B07E-E7B585F0911E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accent1">
            <a:lumMod val="20000"/>
            <a:lumOff val="80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indent="0" algn="ctr">
              <a:lnSpc>
                <a:spcPct val="90000"/>
              </a:lnSpc>
              <a:buNone/>
            </a:pPr>
            <a:r>
              <a:rPr b="0" lang="hu-HU" sz="6000" spc="-1" strike="noStrike">
                <a:solidFill>
                  <a:srgbClr val="000000"/>
                </a:solidFill>
                <a:latin typeface="Aptos Display"/>
              </a:rPr>
              <a:t>Mintacím szerkesztése</a:t>
            </a:r>
            <a:endParaRPr b="0" lang="hu-HU" sz="60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 idx="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lnSpc>
                <a:spcPct val="100000"/>
              </a:lnSpc>
              <a:buNone/>
              <a:defRPr b="0" lang="hu-HU" sz="1200" spc="-1" strike="noStrike">
                <a:solidFill>
                  <a:srgbClr val="787878"/>
                </a:solidFill>
                <a:latin typeface="Aptos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hu-HU" sz="1200" spc="-1" strike="noStrike">
                <a:solidFill>
                  <a:srgbClr val="787878"/>
                </a:solidFill>
                <a:latin typeface="Aptos"/>
              </a:rPr>
              <a:t>&lt;dátum/idő&gt;</a:t>
            </a:r>
            <a:endParaRPr b="0" lang="hu-H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 idx="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b="0" lang="hu-H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hu-HU" sz="1400" spc="-1" strike="noStrike">
                <a:solidFill>
                  <a:srgbClr val="000000"/>
                </a:solidFill>
                <a:latin typeface="Times New Roman"/>
              </a:rPr>
              <a:t>&lt;élőláb&gt;</a:t>
            </a:r>
            <a:endParaRPr b="0" lang="hu-H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 idx="3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hu-HU" sz="1200" spc="-1" strike="noStrike">
                <a:solidFill>
                  <a:srgbClr val="787878"/>
                </a:solidFill>
                <a:latin typeface="Aptos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06C9DDAC-6BEE-40E8-90EB-281390E6FE6C}" type="slidenum">
              <a:rPr b="0" lang="hu-HU" sz="1200" spc="-1" strike="noStrike">
                <a:solidFill>
                  <a:srgbClr val="787878"/>
                </a:solidFill>
                <a:latin typeface="Aptos"/>
              </a:rPr>
              <a:t>&lt;szám&gt;</a:t>
            </a:fld>
            <a:endParaRPr b="0" lang="hu-H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800" spc="-1" strike="noStrike">
                <a:solidFill>
                  <a:srgbClr val="000000"/>
                </a:solidFill>
                <a:latin typeface="Aptos"/>
              </a:rPr>
              <a:t>Vázlatszöveg formátumának szerkesztése</a:t>
            </a:r>
            <a:endParaRPr b="0" lang="hu-HU" sz="2800" spc="-1" strike="noStrike">
              <a:solidFill>
                <a:srgbClr val="000000"/>
              </a:solidFill>
              <a:latin typeface="Aptos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u-HU" sz="2000" spc="-1" strike="noStrike">
                <a:solidFill>
                  <a:srgbClr val="000000"/>
                </a:solidFill>
                <a:latin typeface="Aptos"/>
              </a:rPr>
              <a:t>Második vázlatszint</a:t>
            </a:r>
            <a:endParaRPr b="0" lang="hu-HU" sz="2000" spc="-1" strike="noStrike">
              <a:solidFill>
                <a:srgbClr val="000000"/>
              </a:solidFill>
              <a:latin typeface="Aptos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1800" spc="-1" strike="noStrike">
                <a:solidFill>
                  <a:srgbClr val="000000"/>
                </a:solidFill>
                <a:latin typeface="Aptos"/>
              </a:rPr>
              <a:t>Harmadik vázlatszint</a:t>
            </a:r>
            <a:endParaRPr b="0" lang="hu-HU" sz="1800" spc="-1" strike="noStrike">
              <a:solidFill>
                <a:srgbClr val="000000"/>
              </a:solidFill>
              <a:latin typeface="Aptos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u-HU" sz="1800" spc="-1" strike="noStrike">
                <a:solidFill>
                  <a:srgbClr val="000000"/>
                </a:solidFill>
                <a:latin typeface="Aptos"/>
              </a:rPr>
              <a:t>Negyedik vázlatszint</a:t>
            </a:r>
            <a:endParaRPr b="0" lang="hu-HU" sz="1800" spc="-1" strike="noStrike">
              <a:solidFill>
                <a:srgbClr val="000000"/>
              </a:solidFill>
              <a:latin typeface="Aptos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000" spc="-1" strike="noStrike">
                <a:solidFill>
                  <a:srgbClr val="000000"/>
                </a:solidFill>
                <a:latin typeface="Aptos"/>
              </a:rPr>
              <a:t>Ötödik vázlatszint</a:t>
            </a:r>
            <a:endParaRPr b="0" lang="hu-HU" sz="2000" spc="-1" strike="noStrike">
              <a:solidFill>
                <a:srgbClr val="000000"/>
              </a:solidFill>
              <a:latin typeface="Aptos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000" spc="-1" strike="noStrike">
                <a:solidFill>
                  <a:srgbClr val="000000"/>
                </a:solidFill>
                <a:latin typeface="Aptos"/>
              </a:rPr>
              <a:t>Hatodik vázlatszint</a:t>
            </a:r>
            <a:endParaRPr b="0" lang="hu-HU" sz="2000" spc="-1" strike="noStrike">
              <a:solidFill>
                <a:srgbClr val="000000"/>
              </a:solidFill>
              <a:latin typeface="Aptos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000" spc="-1" strike="noStrike">
                <a:solidFill>
                  <a:srgbClr val="000000"/>
                </a:solidFill>
                <a:latin typeface="Aptos"/>
              </a:rPr>
              <a:t>Hetedik vázlatszint</a:t>
            </a:r>
            <a:endParaRPr b="0" lang="hu-HU" sz="2000" spc="-1" strike="noStrike">
              <a:solidFill>
                <a:srgbClr val="000000"/>
              </a:solidFill>
              <a:latin typeface="Aptos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accent1">
            <a:lumMod val="20000"/>
            <a:lumOff val="80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dt" idx="4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lnSpc>
                <a:spcPct val="100000"/>
              </a:lnSpc>
              <a:buNone/>
              <a:defRPr b="0" lang="hu-HU" sz="1200" spc="-1" strike="noStrike">
                <a:solidFill>
                  <a:srgbClr val="787878"/>
                </a:solidFill>
                <a:latin typeface="Aptos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hu-HU" sz="1200" spc="-1" strike="noStrike">
                <a:solidFill>
                  <a:srgbClr val="787878"/>
                </a:solidFill>
                <a:latin typeface="Aptos"/>
              </a:rPr>
              <a:t>&lt;dátum/idő&gt;</a:t>
            </a:r>
            <a:endParaRPr b="0" lang="hu-H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ftr" idx="5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b="0" lang="hu-H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hu-HU" sz="1400" spc="-1" strike="noStrike">
                <a:solidFill>
                  <a:srgbClr val="000000"/>
                </a:solidFill>
                <a:latin typeface="Times New Roman"/>
              </a:rPr>
              <a:t>&lt;élőláb&gt;</a:t>
            </a:r>
            <a:endParaRPr b="0" lang="hu-H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sldNum" idx="6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hu-HU" sz="1200" spc="-1" strike="noStrike">
                <a:solidFill>
                  <a:srgbClr val="787878"/>
                </a:solidFill>
                <a:latin typeface="Aptos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2485A614-2B0A-4F53-A0F1-9148BE46BD94}" type="slidenum">
              <a:rPr b="0" lang="hu-HU" sz="1200" spc="-1" strike="noStrike">
                <a:solidFill>
                  <a:srgbClr val="787878"/>
                </a:solidFill>
                <a:latin typeface="Aptos"/>
              </a:rPr>
              <a:t>&lt;szám&gt;</a:t>
            </a:fld>
            <a:endParaRPr b="0" lang="hu-H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hu-HU" sz="1800" spc="-1" strike="noStrike">
                <a:solidFill>
                  <a:srgbClr val="000000"/>
                </a:solidFill>
                <a:latin typeface="Aptos"/>
              </a:rPr>
              <a:t>Címszöveg formátumának szerkesztése</a:t>
            </a:r>
            <a:endParaRPr b="0" lang="hu-HU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800" spc="-1" strike="noStrike">
                <a:solidFill>
                  <a:srgbClr val="000000"/>
                </a:solidFill>
                <a:latin typeface="Aptos"/>
              </a:rPr>
              <a:t>Vázlatszöveg formátumának szerkesztése</a:t>
            </a:r>
            <a:endParaRPr b="0" lang="hu-HU" sz="2800" spc="-1" strike="noStrike">
              <a:solidFill>
                <a:srgbClr val="000000"/>
              </a:solidFill>
              <a:latin typeface="Aptos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u-HU" sz="2000" spc="-1" strike="noStrike">
                <a:solidFill>
                  <a:srgbClr val="000000"/>
                </a:solidFill>
                <a:latin typeface="Aptos"/>
              </a:rPr>
              <a:t>Második vázlatszint</a:t>
            </a:r>
            <a:endParaRPr b="0" lang="hu-HU" sz="2000" spc="-1" strike="noStrike">
              <a:solidFill>
                <a:srgbClr val="000000"/>
              </a:solidFill>
              <a:latin typeface="Aptos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1800" spc="-1" strike="noStrike">
                <a:solidFill>
                  <a:srgbClr val="000000"/>
                </a:solidFill>
                <a:latin typeface="Aptos"/>
              </a:rPr>
              <a:t>Harmadik vázlatszint</a:t>
            </a:r>
            <a:endParaRPr b="0" lang="hu-HU" sz="1800" spc="-1" strike="noStrike">
              <a:solidFill>
                <a:srgbClr val="000000"/>
              </a:solidFill>
              <a:latin typeface="Aptos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u-HU" sz="1800" spc="-1" strike="noStrike">
                <a:solidFill>
                  <a:srgbClr val="000000"/>
                </a:solidFill>
                <a:latin typeface="Aptos"/>
              </a:rPr>
              <a:t>Negyedik vázlatszint</a:t>
            </a:r>
            <a:endParaRPr b="0" lang="hu-HU" sz="1800" spc="-1" strike="noStrike">
              <a:solidFill>
                <a:srgbClr val="000000"/>
              </a:solidFill>
              <a:latin typeface="Aptos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000" spc="-1" strike="noStrike">
                <a:solidFill>
                  <a:srgbClr val="000000"/>
                </a:solidFill>
                <a:latin typeface="Aptos"/>
              </a:rPr>
              <a:t>Ötödik vázlatszint</a:t>
            </a:r>
            <a:endParaRPr b="0" lang="hu-HU" sz="2000" spc="-1" strike="noStrike">
              <a:solidFill>
                <a:srgbClr val="000000"/>
              </a:solidFill>
              <a:latin typeface="Aptos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000" spc="-1" strike="noStrike">
                <a:solidFill>
                  <a:srgbClr val="000000"/>
                </a:solidFill>
                <a:latin typeface="Aptos"/>
              </a:rPr>
              <a:t>Hatodik vázlatszint</a:t>
            </a:r>
            <a:endParaRPr b="0" lang="hu-HU" sz="2000" spc="-1" strike="noStrike">
              <a:solidFill>
                <a:srgbClr val="000000"/>
              </a:solidFill>
              <a:latin typeface="Aptos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000" spc="-1" strike="noStrike">
                <a:solidFill>
                  <a:srgbClr val="000000"/>
                </a:solidFill>
                <a:latin typeface="Aptos"/>
              </a:rPr>
              <a:t>Hetedik vázlatszint</a:t>
            </a:r>
            <a:endParaRPr b="0" lang="hu-HU" sz="2000" spc="-1" strike="noStrike">
              <a:solidFill>
                <a:srgbClr val="000000"/>
              </a:solidFill>
              <a:latin typeface="Aptos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accent1">
            <a:lumMod val="20000"/>
            <a:lumOff val="80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>
              <a:lnSpc>
                <a:spcPct val="90000"/>
              </a:lnSpc>
              <a:buNone/>
            </a:pPr>
            <a:r>
              <a:rPr b="0" lang="hu-HU" sz="4400" spc="-1" strike="noStrike">
                <a:solidFill>
                  <a:srgbClr val="000000"/>
                </a:solidFill>
                <a:latin typeface="Aptos Display"/>
              </a:rPr>
              <a:t>Mintacím szerkesztése</a:t>
            </a:r>
            <a:endParaRPr b="0" lang="hu-HU" sz="44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hu-HU" sz="2800" spc="-1" strike="noStrike">
                <a:solidFill>
                  <a:srgbClr val="000000"/>
                </a:solidFill>
                <a:latin typeface="Aptos"/>
              </a:rPr>
              <a:t>Mintaszöveg szerkesztése</a:t>
            </a:r>
            <a:endParaRPr b="0" lang="hu-HU" sz="2800" spc="-1" strike="noStrike">
              <a:solidFill>
                <a:srgbClr val="000000"/>
              </a:solidFill>
              <a:latin typeface="Aptos"/>
            </a:endParaRPr>
          </a:p>
          <a:p>
            <a:pPr lvl="1" marL="6858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hu-HU" sz="2400" spc="-1" strike="noStrike">
                <a:solidFill>
                  <a:srgbClr val="000000"/>
                </a:solidFill>
                <a:latin typeface="Aptos"/>
              </a:rPr>
              <a:t>Második szint</a:t>
            </a:r>
            <a:endParaRPr b="0" lang="hu-HU" sz="2400" spc="-1" strike="noStrike">
              <a:solidFill>
                <a:srgbClr val="000000"/>
              </a:solidFill>
              <a:latin typeface="Aptos"/>
            </a:endParaRPr>
          </a:p>
          <a:p>
            <a:pPr lvl="2" marL="11430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hu-HU" sz="2000" spc="-1" strike="noStrike">
                <a:solidFill>
                  <a:srgbClr val="000000"/>
                </a:solidFill>
                <a:latin typeface="Aptos"/>
              </a:rPr>
              <a:t>Harmadik szint</a:t>
            </a:r>
            <a:endParaRPr b="0" lang="hu-HU" sz="2000" spc="-1" strike="noStrike">
              <a:solidFill>
                <a:srgbClr val="000000"/>
              </a:solidFill>
              <a:latin typeface="Aptos"/>
            </a:endParaRPr>
          </a:p>
          <a:p>
            <a:pPr lvl="3" marL="16002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hu-HU" sz="1800" spc="-1" strike="noStrike">
                <a:solidFill>
                  <a:srgbClr val="000000"/>
                </a:solidFill>
                <a:latin typeface="Aptos"/>
              </a:rPr>
              <a:t>Negyedik szint</a:t>
            </a:r>
            <a:endParaRPr b="0" lang="hu-HU" sz="1800" spc="-1" strike="noStrike">
              <a:solidFill>
                <a:srgbClr val="000000"/>
              </a:solidFill>
              <a:latin typeface="Aptos"/>
            </a:endParaRPr>
          </a:p>
          <a:p>
            <a:pPr lvl="4" marL="20574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hu-HU" sz="1800" spc="-1" strike="noStrike">
                <a:solidFill>
                  <a:srgbClr val="000000"/>
                </a:solidFill>
                <a:latin typeface="Aptos"/>
              </a:rPr>
              <a:t>Ötödik szint</a:t>
            </a:r>
            <a:endParaRPr b="0" lang="hu-HU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dt" idx="7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lnSpc>
                <a:spcPct val="100000"/>
              </a:lnSpc>
              <a:buNone/>
              <a:defRPr b="0" lang="hu-HU" sz="1200" spc="-1" strike="noStrike">
                <a:solidFill>
                  <a:srgbClr val="787878"/>
                </a:solidFill>
                <a:latin typeface="Aptos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hu-HU" sz="1200" spc="-1" strike="noStrike">
                <a:solidFill>
                  <a:srgbClr val="787878"/>
                </a:solidFill>
                <a:latin typeface="Aptos"/>
              </a:rPr>
              <a:t>&lt;dátum/idő&gt;</a:t>
            </a:r>
            <a:endParaRPr b="0" lang="hu-H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ftr" idx="8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b="0" lang="hu-H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hu-HU" sz="1400" spc="-1" strike="noStrike">
                <a:solidFill>
                  <a:srgbClr val="000000"/>
                </a:solidFill>
                <a:latin typeface="Times New Roman"/>
              </a:rPr>
              <a:t>&lt;élőláb&gt;</a:t>
            </a:r>
            <a:endParaRPr b="0" lang="hu-H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sldNum" idx="9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hu-HU" sz="1200" spc="-1" strike="noStrike">
                <a:solidFill>
                  <a:srgbClr val="787878"/>
                </a:solidFill>
                <a:latin typeface="Aptos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597122C1-F23B-430B-B732-6A0EEB469D0D}" type="slidenum">
              <a:rPr b="0" lang="hu-HU" sz="1200" spc="-1" strike="noStrike">
                <a:solidFill>
                  <a:srgbClr val="787878"/>
                </a:solidFill>
                <a:latin typeface="Aptos"/>
              </a:rPr>
              <a:t>&lt;szám&gt;</a:t>
            </a:fld>
            <a:endParaRPr b="0" lang="hu-H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accent1">
            <a:lumMod val="20000"/>
            <a:lumOff val="80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>
              <a:lnSpc>
                <a:spcPct val="90000"/>
              </a:lnSpc>
              <a:buNone/>
            </a:pPr>
            <a:r>
              <a:rPr b="0" lang="hu-HU" sz="4400" spc="-1" strike="noStrike">
                <a:solidFill>
                  <a:srgbClr val="000000"/>
                </a:solidFill>
                <a:latin typeface="Aptos Display"/>
              </a:rPr>
              <a:t>Mintacím szerkesztése</a:t>
            </a:r>
            <a:endParaRPr b="0" lang="hu-HU" sz="44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hu-HU" sz="2800" spc="-1" strike="noStrike">
                <a:solidFill>
                  <a:srgbClr val="000000"/>
                </a:solidFill>
                <a:latin typeface="Aptos"/>
              </a:rPr>
              <a:t>Mintaszöveg szerkesztése</a:t>
            </a:r>
            <a:endParaRPr b="0" lang="hu-HU" sz="2800" spc="-1" strike="noStrike">
              <a:solidFill>
                <a:srgbClr val="000000"/>
              </a:solidFill>
              <a:latin typeface="Aptos"/>
            </a:endParaRPr>
          </a:p>
          <a:p>
            <a:pPr lvl="1" marL="6858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hu-HU" sz="2400" spc="-1" strike="noStrike">
                <a:solidFill>
                  <a:srgbClr val="000000"/>
                </a:solidFill>
                <a:latin typeface="Aptos"/>
              </a:rPr>
              <a:t>Második szint</a:t>
            </a:r>
            <a:endParaRPr b="0" lang="hu-HU" sz="2400" spc="-1" strike="noStrike">
              <a:solidFill>
                <a:srgbClr val="000000"/>
              </a:solidFill>
              <a:latin typeface="Aptos"/>
            </a:endParaRPr>
          </a:p>
          <a:p>
            <a:pPr lvl="2" marL="11430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hu-HU" sz="2000" spc="-1" strike="noStrike">
                <a:solidFill>
                  <a:srgbClr val="000000"/>
                </a:solidFill>
                <a:latin typeface="Aptos"/>
              </a:rPr>
              <a:t>Harmadik szint</a:t>
            </a:r>
            <a:endParaRPr b="0" lang="hu-HU" sz="2000" spc="-1" strike="noStrike">
              <a:solidFill>
                <a:srgbClr val="000000"/>
              </a:solidFill>
              <a:latin typeface="Aptos"/>
            </a:endParaRPr>
          </a:p>
          <a:p>
            <a:pPr lvl="3" marL="16002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hu-HU" sz="1800" spc="-1" strike="noStrike">
                <a:solidFill>
                  <a:srgbClr val="000000"/>
                </a:solidFill>
                <a:latin typeface="Aptos"/>
              </a:rPr>
              <a:t>Negyedik szint</a:t>
            </a:r>
            <a:endParaRPr b="0" lang="hu-HU" sz="1800" spc="-1" strike="noStrike">
              <a:solidFill>
                <a:srgbClr val="000000"/>
              </a:solidFill>
              <a:latin typeface="Aptos"/>
            </a:endParaRPr>
          </a:p>
          <a:p>
            <a:pPr lvl="4" marL="20574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hu-HU" sz="1800" spc="-1" strike="noStrike">
                <a:solidFill>
                  <a:srgbClr val="000000"/>
                </a:solidFill>
                <a:latin typeface="Aptos"/>
              </a:rPr>
              <a:t>Ötödik szint</a:t>
            </a:r>
            <a:endParaRPr b="0" lang="hu-HU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 type="body"/>
          </p:nvPr>
        </p:nvSpPr>
        <p:spPr>
          <a:xfrm>
            <a:off x="617220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hu-HU" sz="2800" spc="-1" strike="noStrike">
                <a:solidFill>
                  <a:srgbClr val="000000"/>
                </a:solidFill>
                <a:latin typeface="Aptos"/>
              </a:rPr>
              <a:t>Mintaszöveg szerkesztése</a:t>
            </a:r>
            <a:endParaRPr b="0" lang="hu-HU" sz="2800" spc="-1" strike="noStrike">
              <a:solidFill>
                <a:srgbClr val="000000"/>
              </a:solidFill>
              <a:latin typeface="Aptos"/>
            </a:endParaRPr>
          </a:p>
          <a:p>
            <a:pPr lvl="1" marL="6858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hu-HU" sz="2400" spc="-1" strike="noStrike">
                <a:solidFill>
                  <a:srgbClr val="000000"/>
                </a:solidFill>
                <a:latin typeface="Aptos"/>
              </a:rPr>
              <a:t>Második szint</a:t>
            </a:r>
            <a:endParaRPr b="0" lang="hu-HU" sz="2400" spc="-1" strike="noStrike">
              <a:solidFill>
                <a:srgbClr val="000000"/>
              </a:solidFill>
              <a:latin typeface="Aptos"/>
            </a:endParaRPr>
          </a:p>
          <a:p>
            <a:pPr lvl="2" marL="11430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hu-HU" sz="2000" spc="-1" strike="noStrike">
                <a:solidFill>
                  <a:srgbClr val="000000"/>
                </a:solidFill>
                <a:latin typeface="Aptos"/>
              </a:rPr>
              <a:t>Harmadik szint</a:t>
            </a:r>
            <a:endParaRPr b="0" lang="hu-HU" sz="2000" spc="-1" strike="noStrike">
              <a:solidFill>
                <a:srgbClr val="000000"/>
              </a:solidFill>
              <a:latin typeface="Aptos"/>
            </a:endParaRPr>
          </a:p>
          <a:p>
            <a:pPr lvl="3" marL="16002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hu-HU" sz="1800" spc="-1" strike="noStrike">
                <a:solidFill>
                  <a:srgbClr val="000000"/>
                </a:solidFill>
                <a:latin typeface="Aptos"/>
              </a:rPr>
              <a:t>Negyedik szint</a:t>
            </a:r>
            <a:endParaRPr b="0" lang="hu-HU" sz="1800" spc="-1" strike="noStrike">
              <a:solidFill>
                <a:srgbClr val="000000"/>
              </a:solidFill>
              <a:latin typeface="Aptos"/>
            </a:endParaRPr>
          </a:p>
          <a:p>
            <a:pPr lvl="4" marL="20574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hu-HU" sz="1800" spc="-1" strike="noStrike">
                <a:solidFill>
                  <a:srgbClr val="000000"/>
                </a:solidFill>
                <a:latin typeface="Aptos"/>
              </a:rPr>
              <a:t>Ötödik szint</a:t>
            </a:r>
            <a:endParaRPr b="0" lang="hu-HU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26" name="PlaceHolder 4"/>
          <p:cNvSpPr>
            <a:spLocks noGrp="1"/>
          </p:cNvSpPr>
          <p:nvPr>
            <p:ph type="dt" idx="10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lnSpc>
                <a:spcPct val="100000"/>
              </a:lnSpc>
              <a:buNone/>
              <a:defRPr b="0" lang="hu-HU" sz="1200" spc="-1" strike="noStrike">
                <a:solidFill>
                  <a:srgbClr val="787878"/>
                </a:solidFill>
                <a:latin typeface="Aptos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hu-HU" sz="1200" spc="-1" strike="noStrike">
                <a:solidFill>
                  <a:srgbClr val="787878"/>
                </a:solidFill>
                <a:latin typeface="Aptos"/>
              </a:rPr>
              <a:t>&lt;dátum/idő&gt;</a:t>
            </a:r>
            <a:endParaRPr b="0" lang="hu-H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7" name="PlaceHolder 5"/>
          <p:cNvSpPr>
            <a:spLocks noGrp="1"/>
          </p:cNvSpPr>
          <p:nvPr>
            <p:ph type="ftr" idx="11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b="0" lang="hu-H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hu-HU" sz="1400" spc="-1" strike="noStrike">
                <a:solidFill>
                  <a:srgbClr val="000000"/>
                </a:solidFill>
                <a:latin typeface="Times New Roman"/>
              </a:rPr>
              <a:t>&lt;élőláb&gt;</a:t>
            </a:r>
            <a:endParaRPr b="0" lang="hu-H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8" name="PlaceHolder 6"/>
          <p:cNvSpPr>
            <a:spLocks noGrp="1"/>
          </p:cNvSpPr>
          <p:nvPr>
            <p:ph type="sldNum" idx="12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hu-HU" sz="1200" spc="-1" strike="noStrike">
                <a:solidFill>
                  <a:srgbClr val="787878"/>
                </a:solidFill>
                <a:latin typeface="Aptos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4418D2C7-F005-4BCD-923C-EC9BB49280B7}" type="slidenum">
              <a:rPr b="0" lang="hu-HU" sz="1200" spc="-1" strike="noStrike">
                <a:solidFill>
                  <a:srgbClr val="787878"/>
                </a:solidFill>
                <a:latin typeface="Aptos"/>
              </a:rPr>
              <a:t>&lt;szám&gt;</a:t>
            </a:fld>
            <a:endParaRPr b="0" lang="hu-H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image" Target="../media/image32.jpeg"/><Relationship Id="rId3" Type="http://schemas.openxmlformats.org/officeDocument/2006/relationships/slideLayout" Target="../slideLayouts/slideLayout4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image" Target="../media/image34.jpeg"/><Relationship Id="rId3" Type="http://schemas.openxmlformats.org/officeDocument/2006/relationships/slideLayout" Target="../slideLayouts/slideLayout40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image" Target="../media/image36.jpeg"/><Relationship Id="rId3" Type="http://schemas.openxmlformats.org/officeDocument/2006/relationships/image" Target="../media/image37.jpeg"/><Relationship Id="rId4" Type="http://schemas.openxmlformats.org/officeDocument/2006/relationships/image" Target="../media/image38.png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image" Target="../media/image40.png"/><Relationship Id="rId3" Type="http://schemas.openxmlformats.org/officeDocument/2006/relationships/image" Target="../media/image41.png"/><Relationship Id="rId4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image" Target="../media/image40.png"/><Relationship Id="rId3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image" Target="../media/image44.png"/><Relationship Id="rId3" Type="http://schemas.openxmlformats.org/officeDocument/2006/relationships/image" Target="../media/image45.png"/><Relationship Id="rId4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50.png"/><Relationship Id="rId2" Type="http://schemas.openxmlformats.org/officeDocument/2006/relationships/image" Target="../media/image51.png"/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slideLayout" Target="../slideLayouts/slideLayout13.xml"/><Relationship Id="rId7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55.png"/><Relationship Id="rId2" Type="http://schemas.openxmlformats.org/officeDocument/2006/relationships/image" Target="../media/image56.png"/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tif"/><Relationship Id="rId2" Type="http://schemas.openxmlformats.org/officeDocument/2006/relationships/image" Target="../media/image3.tif"/><Relationship Id="rId3" Type="http://schemas.openxmlformats.org/officeDocument/2006/relationships/image" Target="../media/image4.tif"/><Relationship Id="rId4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59.png"/><Relationship Id="rId2" Type="http://schemas.openxmlformats.org/officeDocument/2006/relationships/image" Target="../media/image60.png"/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16.jpeg"/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63.jpeg"/><Relationship Id="rId6" Type="http://schemas.openxmlformats.org/officeDocument/2006/relationships/slideLayout" Target="../slideLayouts/slideLayout25.xml"/><Relationship Id="rId7" Type="http://schemas.openxmlformats.org/officeDocument/2006/relationships/notesSlide" Target="../notesSlides/notesSlide2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jpeg"/><Relationship Id="rId3" Type="http://schemas.openxmlformats.org/officeDocument/2006/relationships/image" Target="../media/image7.jpeg"/><Relationship Id="rId4" Type="http://schemas.openxmlformats.org/officeDocument/2006/relationships/slideLayout" Target="../slideLayouts/slideLayout2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image" Target="../media/image9.gif"/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2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14.jpeg"/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image" Target="../media/image18.jpeg"/><Relationship Id="rId7" Type="http://schemas.openxmlformats.org/officeDocument/2006/relationships/slideLayout" Target="../slideLayouts/slideLayout2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slideLayout" Target="../slideLayouts/slideLayout2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slideLayout" Target="../slideLayouts/slideLayout2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Tartalom helye 5" descr="A képen természet, zátony, korall, víz alatti látható&#10;&#10;Automatikusan generált leírás"/>
          <p:cNvPicPr/>
          <p:nvPr/>
        </p:nvPicPr>
        <p:blipFill>
          <a:blip r:embed="rId1"/>
          <a:stretch/>
        </p:blipFill>
        <p:spPr>
          <a:xfrm>
            <a:off x="0" y="0"/>
            <a:ext cx="12191760" cy="6903720"/>
          </a:xfrm>
          <a:prstGeom prst="rect">
            <a:avLst/>
          </a:prstGeom>
          <a:ln w="0">
            <a:noFill/>
          </a:ln>
        </p:spPr>
      </p:pic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546120" y="1423800"/>
            <a:ext cx="11099520" cy="1726920"/>
          </a:xfrm>
          <a:prstGeom prst="rect">
            <a:avLst/>
          </a:prstGeom>
          <a:solidFill>
            <a:srgbClr val="ffffff">
              <a:alpha val="52000"/>
            </a:srgbClr>
          </a:solidFill>
          <a:ln w="0">
            <a:noFill/>
          </a:ln>
        </p:spPr>
        <p:txBody>
          <a:bodyPr anchor="b">
            <a:normAutofit fontScale="85000"/>
          </a:bodyPr>
          <a:p>
            <a:pPr indent="0" algn="ctr">
              <a:lnSpc>
                <a:spcPct val="90000"/>
              </a:lnSpc>
              <a:buNone/>
            </a:pPr>
            <a:r>
              <a:rPr b="1" lang="hu-HU" sz="6000" spc="-1" strike="noStrike">
                <a:solidFill>
                  <a:srgbClr val="000000"/>
                </a:solidFill>
                <a:latin typeface="Times New Roman"/>
              </a:rPr>
              <a:t>240 millió éves zátonyok a Bükkben</a:t>
            </a:r>
            <a:br>
              <a:rPr sz="6000"/>
            </a:br>
            <a:br>
              <a:rPr sz="4000"/>
            </a:br>
            <a:r>
              <a:rPr b="1" lang="hu-HU" sz="4000" spc="-1" strike="noStrike">
                <a:solidFill>
                  <a:srgbClr val="000000"/>
                </a:solidFill>
                <a:latin typeface="Times New Roman"/>
              </a:rPr>
              <a:t>Velledits Felicitász</a:t>
            </a:r>
            <a:endParaRPr b="0" lang="hu-HU" sz="40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73" name="PlaceHolder 2"/>
          <p:cNvSpPr>
            <a:spLocks noGrp="1"/>
          </p:cNvSpPr>
          <p:nvPr>
            <p:ph type="subTitle"/>
          </p:nvPr>
        </p:nvSpPr>
        <p:spPr>
          <a:xfrm>
            <a:off x="0" y="4574880"/>
            <a:ext cx="12191760" cy="10548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indent="0" algn="ctr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hu-HU" sz="2400" spc="-1" strike="noStrike">
                <a:solidFill>
                  <a:srgbClr val="ffffff"/>
                </a:solidFill>
                <a:latin typeface="Times New Roman"/>
              </a:rPr>
              <a:t>Bükki Nemzeti Park</a:t>
            </a:r>
            <a:endParaRPr b="0" lang="hu-HU" sz="2400" spc="-1" strike="noStrike">
              <a:solidFill>
                <a:srgbClr val="000000"/>
              </a:solidFill>
              <a:latin typeface="Arial"/>
            </a:endParaRPr>
          </a:p>
          <a:p>
            <a:pPr indent="0" algn="ctr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hu-HU" sz="2400" spc="-1" strike="noStrike">
                <a:solidFill>
                  <a:srgbClr val="ffffff"/>
                </a:solidFill>
                <a:latin typeface="Times New Roman"/>
              </a:rPr>
              <a:t>2024 május 6</a:t>
            </a:r>
            <a:endParaRPr b="0" lang="hu-HU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Picture 8" descr=""/>
          <p:cNvPicPr/>
          <p:nvPr/>
        </p:nvPicPr>
        <p:blipFill>
          <a:blip r:embed="rId1"/>
          <a:stretch/>
        </p:blipFill>
        <p:spPr>
          <a:xfrm>
            <a:off x="-1266840" y="-8280"/>
            <a:ext cx="4957200" cy="6865920"/>
          </a:xfrm>
          <a:prstGeom prst="rect">
            <a:avLst/>
          </a:prstGeom>
          <a:ln w="0">
            <a:noFill/>
          </a:ln>
        </p:spPr>
      </p:pic>
      <p:pic>
        <p:nvPicPr>
          <p:cNvPr id="229" name="Picture 11" descr=""/>
          <p:cNvPicPr/>
          <p:nvPr/>
        </p:nvPicPr>
        <p:blipFill>
          <a:blip r:embed="rId2"/>
          <a:stretch/>
        </p:blipFill>
        <p:spPr>
          <a:xfrm>
            <a:off x="3844800" y="0"/>
            <a:ext cx="9155880" cy="6865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Picture 8" descr=""/>
          <p:cNvPicPr/>
          <p:nvPr/>
        </p:nvPicPr>
        <p:blipFill>
          <a:blip r:embed="rId1"/>
          <a:stretch/>
        </p:blipFill>
        <p:spPr>
          <a:xfrm>
            <a:off x="3076560" y="0"/>
            <a:ext cx="9152640" cy="6865920"/>
          </a:xfrm>
          <a:prstGeom prst="rect">
            <a:avLst/>
          </a:prstGeom>
          <a:ln w="0">
            <a:noFill/>
          </a:ln>
        </p:spPr>
      </p:pic>
      <p:pic>
        <p:nvPicPr>
          <p:cNvPr id="231" name="Picture 7" descr=""/>
          <p:cNvPicPr/>
          <p:nvPr/>
        </p:nvPicPr>
        <p:blipFill>
          <a:blip r:embed="rId2"/>
          <a:stretch/>
        </p:blipFill>
        <p:spPr>
          <a:xfrm>
            <a:off x="-848160" y="-341640"/>
            <a:ext cx="5056920" cy="7243200"/>
          </a:xfrm>
          <a:prstGeom prst="rect">
            <a:avLst/>
          </a:prstGeom>
          <a:ln w="0">
            <a:noFill/>
          </a:ln>
        </p:spPr>
      </p:pic>
      <p:sp>
        <p:nvSpPr>
          <p:cNvPr id="232" name="Téglalap 1"/>
          <p:cNvSpPr/>
          <p:nvPr/>
        </p:nvSpPr>
        <p:spPr>
          <a:xfrm>
            <a:off x="4076280" y="-88200"/>
            <a:ext cx="131760" cy="71164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Apto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Kép 1" descr="A képen természet, zátony látható&#10;&#10;Automatikusan generált leírás"/>
          <p:cNvPicPr/>
          <p:nvPr/>
        </p:nvPicPr>
        <p:blipFill>
          <a:blip r:embed="rId1"/>
          <a:stretch/>
        </p:blipFill>
        <p:spPr>
          <a:xfrm>
            <a:off x="2266200" y="-7920"/>
            <a:ext cx="12206880" cy="6866280"/>
          </a:xfrm>
          <a:prstGeom prst="rect">
            <a:avLst/>
          </a:prstGeom>
          <a:ln w="0">
            <a:noFill/>
          </a:ln>
        </p:spPr>
      </p:pic>
      <p:sp>
        <p:nvSpPr>
          <p:cNvPr id="234" name="Rectangle 12"/>
          <p:cNvSpPr/>
          <p:nvPr/>
        </p:nvSpPr>
        <p:spPr>
          <a:xfrm>
            <a:off x="2394000" y="5486400"/>
            <a:ext cx="914040" cy="5331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2400" spc="-1" strike="noStrike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pic>
        <p:nvPicPr>
          <p:cNvPr id="235" name="Picture 2" descr=""/>
          <p:cNvPicPr/>
          <p:nvPr/>
        </p:nvPicPr>
        <p:blipFill>
          <a:blip r:embed="rId2"/>
          <a:stretch/>
        </p:blipFill>
        <p:spPr>
          <a:xfrm>
            <a:off x="3318480" y="-443160"/>
            <a:ext cx="4966200" cy="4590000"/>
          </a:xfrm>
          <a:prstGeom prst="rect">
            <a:avLst/>
          </a:prstGeom>
          <a:ln w="0">
            <a:noFill/>
          </a:ln>
        </p:spPr>
      </p:pic>
      <p:pic>
        <p:nvPicPr>
          <p:cNvPr id="236" name="Picture 8" descr="zooxanthellae-1"/>
          <p:cNvPicPr/>
          <p:nvPr/>
        </p:nvPicPr>
        <p:blipFill>
          <a:blip r:embed="rId3"/>
          <a:stretch/>
        </p:blipFill>
        <p:spPr>
          <a:xfrm>
            <a:off x="3312360" y="4067280"/>
            <a:ext cx="4972320" cy="2772000"/>
          </a:xfrm>
          <a:prstGeom prst="rect">
            <a:avLst/>
          </a:prstGeom>
          <a:ln w="0">
            <a:noFill/>
          </a:ln>
        </p:spPr>
      </p:pic>
      <p:sp>
        <p:nvSpPr>
          <p:cNvPr id="237" name="Szövegdoboz 9"/>
          <p:cNvSpPr/>
          <p:nvPr/>
        </p:nvSpPr>
        <p:spPr>
          <a:xfrm>
            <a:off x="0" y="5753160"/>
            <a:ext cx="6256440" cy="24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000" spc="-1" strike="noStrike">
                <a:solidFill>
                  <a:srgbClr val="000000"/>
                </a:solidFill>
                <a:latin typeface="Aptos"/>
              </a:rPr>
              <a:t>https://commons.wikimedia.org/wiki/File:Coral_polyp_en.svg</a:t>
            </a:r>
            <a:endParaRPr b="0" lang="hu-HU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8" name="Téglalap 2"/>
          <p:cNvSpPr/>
          <p:nvPr/>
        </p:nvSpPr>
        <p:spPr>
          <a:xfrm>
            <a:off x="-360" y="643680"/>
            <a:ext cx="3444840" cy="6279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Aptos"/>
            </a:endParaRPr>
          </a:p>
        </p:txBody>
      </p:sp>
      <p:pic>
        <p:nvPicPr>
          <p:cNvPr id="239" name="Picture 2" descr=""/>
          <p:cNvPicPr/>
          <p:nvPr/>
        </p:nvPicPr>
        <p:blipFill>
          <a:blip r:embed="rId4"/>
          <a:stretch/>
        </p:blipFill>
        <p:spPr>
          <a:xfrm>
            <a:off x="0" y="1386000"/>
            <a:ext cx="3335760" cy="4715280"/>
          </a:xfrm>
          <a:prstGeom prst="rect">
            <a:avLst/>
          </a:prstGeom>
          <a:ln w="0">
            <a:noFill/>
          </a:ln>
        </p:spPr>
      </p:pic>
      <p:sp>
        <p:nvSpPr>
          <p:cNvPr id="240" name="Textfeld 137"/>
          <p:cNvSpPr/>
          <p:nvPr/>
        </p:nvSpPr>
        <p:spPr>
          <a:xfrm>
            <a:off x="0" y="-2520"/>
            <a:ext cx="3444480" cy="638280"/>
          </a:xfrm>
          <a:prstGeom prst="rect">
            <a:avLst/>
          </a:prstGeom>
          <a:solidFill>
            <a:srgbClr val="ffc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de-DE" sz="3600" spc="-1" strike="noStrike">
                <a:solidFill>
                  <a:srgbClr val="ffffff"/>
                </a:solidFill>
                <a:latin typeface="Times New Roman"/>
                <a:ea typeface="ＭＳ Ｐゴシック"/>
              </a:rPr>
              <a:t> </a:t>
            </a:r>
            <a:r>
              <a:rPr b="1" lang="de-DE" sz="36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Scleractinia</a:t>
            </a:r>
            <a:endParaRPr b="0" lang="hu-HU" sz="3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Rectangle 4"/>
          <p:cNvSpPr/>
          <p:nvPr/>
        </p:nvSpPr>
        <p:spPr>
          <a:xfrm>
            <a:off x="1890360" y="1523880"/>
            <a:ext cx="8055720" cy="466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hu-HU" sz="2800" spc="-1" strike="noStrike">
                <a:solidFill>
                  <a:srgbClr val="ff151e"/>
                </a:solidFill>
                <a:latin typeface="Times New Roman"/>
                <a:ea typeface="ＭＳ Ｐゴシック"/>
              </a:rPr>
              <a:t>A korallok számára előny</a:t>
            </a:r>
            <a:r>
              <a:rPr b="1" lang="de-DE" sz="2800" spc="-1" strike="noStrike">
                <a:solidFill>
                  <a:srgbClr val="ff151e"/>
                </a:solidFill>
                <a:latin typeface="Times New Roman"/>
                <a:ea typeface="ＭＳ Ｐゴシック"/>
              </a:rPr>
              <a:t>:</a:t>
            </a:r>
            <a:endParaRPr b="0" lang="hu-HU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hu-HU" sz="2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A zooxantella táplálékkal látja el a korallt</a:t>
            </a:r>
            <a:endParaRPr b="0" lang="hu-HU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hu-HU" sz="2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A zooxantella segíti a korall mészvázának kiválasztását</a:t>
            </a:r>
            <a:endParaRPr b="0" lang="hu-HU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hu-HU" sz="2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Eltávolítja az anyagcsere folyamatok végtermékeit</a:t>
            </a:r>
            <a:endParaRPr b="0" lang="hu-HU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hu-HU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hu-HU" sz="2800" spc="-1" strike="noStrike">
                <a:solidFill>
                  <a:srgbClr val="ff151e"/>
                </a:solidFill>
                <a:latin typeface="Times New Roman"/>
                <a:ea typeface="ＭＳ Ｐゴシック"/>
              </a:rPr>
              <a:t>Hátrány a korall számára</a:t>
            </a:r>
            <a:r>
              <a:rPr b="1" lang="de-DE" sz="2800" spc="-1" strike="noStrike">
                <a:solidFill>
                  <a:srgbClr val="ff151e"/>
                </a:solidFill>
                <a:latin typeface="Times New Roman"/>
                <a:ea typeface="ＭＳ Ｐゴシック"/>
              </a:rPr>
              <a:t>:</a:t>
            </a:r>
            <a:endParaRPr b="0" lang="hu-HU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hu-HU" sz="2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Csak a vízoszlop felső részeiben élhetnek a korallok, mivel a </a:t>
            </a:r>
            <a:endParaRPr b="0" lang="hu-HU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hu-HU" sz="2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zooxantelláknak fényre van szükségük a fotoszintézishez</a:t>
            </a:r>
            <a:r>
              <a:rPr b="1" lang="de-DE" sz="2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.</a:t>
            </a:r>
            <a:endParaRPr b="0" lang="hu-HU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hu-HU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hu-HU" sz="2800" spc="-1" strike="noStrike">
                <a:solidFill>
                  <a:srgbClr val="ff151e"/>
                </a:solidFill>
                <a:latin typeface="Times New Roman"/>
                <a:ea typeface="ＭＳ Ｐゴシック"/>
              </a:rPr>
              <a:t>Előny a </a:t>
            </a:r>
            <a:r>
              <a:rPr b="1" lang="de-DE" sz="2800" spc="-1" strike="noStrike">
                <a:solidFill>
                  <a:srgbClr val="ff151e"/>
                </a:solidFill>
                <a:latin typeface="Times New Roman"/>
                <a:ea typeface="ＭＳ Ｐゴシック"/>
              </a:rPr>
              <a:t>Zooxanthell</a:t>
            </a:r>
            <a:r>
              <a:rPr b="1" lang="hu-HU" sz="2800" spc="-1" strike="noStrike">
                <a:solidFill>
                  <a:srgbClr val="ff151e"/>
                </a:solidFill>
                <a:latin typeface="Times New Roman"/>
                <a:ea typeface="ＭＳ Ｐゴシック"/>
              </a:rPr>
              <a:t>áknak</a:t>
            </a:r>
            <a:endParaRPr b="0" lang="hu-HU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hu-HU" sz="2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Védelmet és lakóhelyet nyújt a korall meszes váza, </a:t>
            </a:r>
            <a:endParaRPr b="0" lang="hu-HU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hu-HU" sz="2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A korall tápanyaggal látja el a zooxantellát (N, P)</a:t>
            </a:r>
            <a:r>
              <a:rPr b="1" lang="de-DE" sz="2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.</a:t>
            </a:r>
            <a:endParaRPr b="0" lang="hu-H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2" name="Rectangle 5"/>
          <p:cNvSpPr/>
          <p:nvPr/>
        </p:nvSpPr>
        <p:spPr>
          <a:xfrm>
            <a:off x="0" y="836640"/>
            <a:ext cx="11991600" cy="579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hu-HU" sz="28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Szimbiózis </a:t>
            </a:r>
            <a:endParaRPr b="0" lang="hu-H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3" name="Textfeld 137"/>
          <p:cNvSpPr/>
          <p:nvPr/>
        </p:nvSpPr>
        <p:spPr>
          <a:xfrm>
            <a:off x="0" y="0"/>
            <a:ext cx="12191760" cy="638280"/>
          </a:xfrm>
          <a:prstGeom prst="rect">
            <a:avLst/>
          </a:prstGeom>
          <a:solidFill>
            <a:srgbClr val="ffc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de-DE" sz="3600" spc="-1" strike="noStrike">
                <a:solidFill>
                  <a:srgbClr val="ffffff"/>
                </a:solidFill>
                <a:latin typeface="Times New Roman"/>
                <a:ea typeface="ＭＳ Ｐゴシック"/>
              </a:rPr>
              <a:t> </a:t>
            </a:r>
            <a:r>
              <a:rPr b="1" lang="de-DE" sz="36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Scleractinia</a:t>
            </a:r>
            <a:r>
              <a:rPr b="1" lang="hu-HU" sz="36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 (modern korallok)</a:t>
            </a:r>
            <a:endParaRPr b="0" lang="hu-HU" sz="3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Picture 5" descr=""/>
          <p:cNvPicPr/>
          <p:nvPr/>
        </p:nvPicPr>
        <p:blipFill>
          <a:blip r:embed="rId1"/>
          <a:stretch/>
        </p:blipFill>
        <p:spPr>
          <a:xfrm>
            <a:off x="7248600" y="620640"/>
            <a:ext cx="5489280" cy="6237000"/>
          </a:xfrm>
          <a:prstGeom prst="rect">
            <a:avLst/>
          </a:prstGeom>
          <a:ln w="0">
            <a:noFill/>
          </a:ln>
        </p:spPr>
      </p:pic>
      <p:pic>
        <p:nvPicPr>
          <p:cNvPr id="245" name="Picture 3" descr=""/>
          <p:cNvPicPr/>
          <p:nvPr/>
        </p:nvPicPr>
        <p:blipFill>
          <a:blip r:embed="rId2"/>
          <a:stretch/>
        </p:blipFill>
        <p:spPr>
          <a:xfrm>
            <a:off x="3351240" y="596880"/>
            <a:ext cx="4328640" cy="6260760"/>
          </a:xfrm>
          <a:prstGeom prst="rect">
            <a:avLst/>
          </a:prstGeom>
          <a:ln w="0">
            <a:noFill/>
          </a:ln>
        </p:spPr>
      </p:pic>
      <p:sp>
        <p:nvSpPr>
          <p:cNvPr id="246" name="Rectangle 6"/>
          <p:cNvSpPr/>
          <p:nvPr/>
        </p:nvSpPr>
        <p:spPr>
          <a:xfrm rot="5400000">
            <a:off x="3669480" y="3960000"/>
            <a:ext cx="8019720" cy="997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1" lang="hu-HU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7" name="Text Box 7"/>
          <p:cNvSpPr/>
          <p:nvPr/>
        </p:nvSpPr>
        <p:spPr>
          <a:xfrm>
            <a:off x="3351240" y="641520"/>
            <a:ext cx="4277880" cy="333000"/>
          </a:xfrm>
          <a:prstGeom prst="rect">
            <a:avLst/>
          </a:prstGeom>
          <a:solidFill>
            <a:srgbClr val="3366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i="1" lang="de-DE" sz="1600" spc="-1" strike="noStrike">
                <a:solidFill>
                  <a:srgbClr val="ffffff"/>
                </a:solidFill>
                <a:latin typeface="Times New Roman"/>
              </a:rPr>
              <a:t>Margarophylla capitata</a:t>
            </a:r>
            <a:r>
              <a:rPr b="1" lang="de-DE" sz="1600" spc="-1" strike="noStrike">
                <a:solidFill>
                  <a:srgbClr val="ffffff"/>
                </a:solidFill>
                <a:latin typeface="Times New Roman"/>
              </a:rPr>
              <a:t> Münster</a:t>
            </a:r>
            <a:endParaRPr b="0" lang="hu-HU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8" name="Picture 8" descr=""/>
          <p:cNvPicPr/>
          <p:nvPr/>
        </p:nvPicPr>
        <p:blipFill>
          <a:blip r:embed="rId3"/>
          <a:stretch/>
        </p:blipFill>
        <p:spPr>
          <a:xfrm>
            <a:off x="-2101680" y="596880"/>
            <a:ext cx="5366880" cy="6260760"/>
          </a:xfrm>
          <a:prstGeom prst="rect">
            <a:avLst/>
          </a:prstGeom>
          <a:ln w="0">
            <a:noFill/>
          </a:ln>
        </p:spPr>
      </p:pic>
      <p:sp>
        <p:nvSpPr>
          <p:cNvPr id="249" name="Text Box 9"/>
          <p:cNvSpPr/>
          <p:nvPr/>
        </p:nvSpPr>
        <p:spPr>
          <a:xfrm>
            <a:off x="0" y="6521400"/>
            <a:ext cx="3265200" cy="333000"/>
          </a:xfrm>
          <a:prstGeom prst="rect">
            <a:avLst/>
          </a:prstGeom>
          <a:solidFill>
            <a:srgbClr val="3366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i="1" lang="de-DE" sz="1600" spc="-1" strike="noStrike">
                <a:solidFill>
                  <a:srgbClr val="ffffff"/>
                </a:solidFill>
                <a:latin typeface="Times New Roman"/>
              </a:rPr>
              <a:t>Volzeia sublaevis</a:t>
            </a:r>
            <a:r>
              <a:rPr b="1" lang="de-DE" sz="1600" spc="-1" strike="noStrike">
                <a:solidFill>
                  <a:srgbClr val="ffffff"/>
                </a:solidFill>
                <a:latin typeface="Times New Roman"/>
              </a:rPr>
              <a:t> (Münster)</a:t>
            </a:r>
            <a:endParaRPr b="0" lang="hu-H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0" name="Text Box 10"/>
          <p:cNvSpPr/>
          <p:nvPr/>
        </p:nvSpPr>
        <p:spPr>
          <a:xfrm>
            <a:off x="7729560" y="6521400"/>
            <a:ext cx="4462200" cy="333000"/>
          </a:xfrm>
          <a:prstGeom prst="rect">
            <a:avLst/>
          </a:prstGeom>
          <a:solidFill>
            <a:srgbClr val="3366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i="1" lang="de-DE" sz="1600" spc="-1" strike="noStrike">
                <a:solidFill>
                  <a:srgbClr val="ffffff"/>
                </a:solidFill>
                <a:latin typeface="Times New Roman"/>
              </a:rPr>
              <a:t>Margarosmilia nectaseptens </a:t>
            </a:r>
            <a:r>
              <a:rPr b="1" lang="de-DE" sz="1600" spc="-1" strike="noStrike">
                <a:solidFill>
                  <a:srgbClr val="ffffff"/>
                </a:solidFill>
                <a:latin typeface="Times New Roman"/>
              </a:rPr>
              <a:t>(Loretz)</a:t>
            </a:r>
            <a:endParaRPr b="0" lang="hu-H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1" name="Text Box 2"/>
          <p:cNvSpPr/>
          <p:nvPr/>
        </p:nvSpPr>
        <p:spPr>
          <a:xfrm>
            <a:off x="0" y="0"/>
            <a:ext cx="12191760" cy="638280"/>
          </a:xfrm>
          <a:prstGeom prst="rect">
            <a:avLst/>
          </a:prstGeom>
          <a:solidFill>
            <a:srgbClr val="ffcc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hu-HU" sz="3600" spc="-1" strike="noStrike">
                <a:solidFill>
                  <a:srgbClr val="000000"/>
                </a:solidFill>
                <a:latin typeface="Times New Roman"/>
              </a:rPr>
              <a:t>Korallok</a:t>
            </a:r>
            <a:endParaRPr b="0" lang="hu-HU" sz="3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2" name="Group 4"/>
          <p:cNvGraphicFramePr/>
          <p:nvPr/>
        </p:nvGraphicFramePr>
        <p:xfrm>
          <a:off x="1158480" y="2061720"/>
          <a:ext cx="10342800" cy="4363920"/>
        </p:xfrm>
        <a:graphic>
          <a:graphicData uri="http://schemas.openxmlformats.org/drawingml/2006/table">
            <a:tbl>
              <a:tblPr/>
              <a:tblGrid>
                <a:gridCol w="3585240"/>
                <a:gridCol w="3439080"/>
                <a:gridCol w="3318120"/>
              </a:tblGrid>
              <a:tr h="70344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561"/>
                        </a:spcBef>
                        <a:tabLst>
                          <a:tab algn="l" pos="0"/>
                        </a:tabLst>
                      </a:pPr>
                      <a:r>
                        <a:rPr b="1" lang="hu-HU" sz="2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Víz áramoltató képesség</a:t>
                      </a:r>
                      <a:endParaRPr b="0" lang="hu-HU" sz="2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400"/>
                        </a:spcBef>
                        <a:tabLst>
                          <a:tab algn="l" pos="0"/>
                        </a:tabLst>
                      </a:pPr>
                      <a:r>
                        <a:rPr b="1" lang="hu-HU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PASSZÍV</a:t>
                      </a:r>
                      <a:endParaRPr b="0" lang="hu-HU" sz="2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400"/>
                        </a:spcBef>
                        <a:tabLst>
                          <a:tab algn="l" pos="0"/>
                        </a:tabLst>
                      </a:pPr>
                      <a:r>
                        <a:rPr b="1" lang="hu-HU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AKTÍV</a:t>
                      </a:r>
                      <a:endParaRPr b="0" lang="hu-HU" sz="2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</a:tr>
              <a:tr h="74628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561"/>
                        </a:spcBef>
                        <a:tabLst>
                          <a:tab algn="l" pos="0"/>
                        </a:tabLst>
                      </a:pPr>
                      <a:r>
                        <a:rPr b="1" lang="hu-HU" sz="2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 hullámmozgáshoz való viszony</a:t>
                      </a:r>
                      <a:endParaRPr b="0" lang="hu-HU" sz="2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400"/>
                        </a:spcBef>
                        <a:tabLst>
                          <a:tab algn="l" pos="0"/>
                        </a:tabLst>
                      </a:pPr>
                      <a:r>
                        <a:rPr b="1" lang="hu-HU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FÜGG</a:t>
                      </a:r>
                      <a:endParaRPr b="0" lang="hu-HU" sz="2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400"/>
                        </a:spcBef>
                        <a:tabLst>
                          <a:tab algn="l" pos="0"/>
                        </a:tabLst>
                      </a:pPr>
                      <a:r>
                        <a:rPr b="1" lang="hu-HU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FÜGGETLEN</a:t>
                      </a:r>
                      <a:endParaRPr b="0" lang="hu-HU" sz="2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</a:tr>
              <a:tr h="81360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561"/>
                        </a:spcBef>
                        <a:tabLst>
                          <a:tab algn="l" pos="0"/>
                        </a:tabLst>
                      </a:pPr>
                      <a:r>
                        <a:rPr b="1" lang="hu-HU" sz="2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Szimbiózis</a:t>
                      </a:r>
                      <a:endParaRPr b="0" lang="hu-HU" sz="2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61"/>
                        </a:spcBef>
                        <a:tabLst>
                          <a:tab algn="l" pos="0"/>
                        </a:tabLst>
                      </a:pPr>
                      <a:endParaRPr b="0" lang="hu-HU" sz="2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400"/>
                        </a:spcBef>
                        <a:tabLst>
                          <a:tab algn="l" pos="0"/>
                        </a:tabLst>
                      </a:pPr>
                      <a:r>
                        <a:rPr b="1" lang="hu-HU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ZOOXANTHELLA</a:t>
                      </a:r>
                      <a:endParaRPr b="0" lang="hu-HU" sz="2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400"/>
                        </a:spcBef>
                        <a:tabLst>
                          <a:tab algn="l" pos="0"/>
                        </a:tabLst>
                      </a:pPr>
                      <a:r>
                        <a:rPr b="1" lang="hu-HU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NINCS</a:t>
                      </a:r>
                      <a:endParaRPr b="0" lang="hu-HU" sz="2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</a:tr>
              <a:tr h="81360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561"/>
                        </a:spcBef>
                        <a:tabLst>
                          <a:tab algn="l" pos="0"/>
                        </a:tabLst>
                      </a:pPr>
                      <a:r>
                        <a:rPr b="1" lang="hu-HU" sz="2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Fényhez való viszony</a:t>
                      </a:r>
                      <a:endParaRPr b="0" lang="hu-HU" sz="2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61"/>
                        </a:spcBef>
                        <a:tabLst>
                          <a:tab algn="l" pos="0"/>
                        </a:tabLst>
                      </a:pPr>
                      <a:endParaRPr b="0" lang="hu-HU" sz="2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400"/>
                        </a:spcBef>
                        <a:tabLst>
                          <a:tab algn="l" pos="0"/>
                        </a:tabLst>
                      </a:pPr>
                      <a:r>
                        <a:rPr b="1" lang="hu-HU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SZÜKSÉGE VAN FÉNYRE</a:t>
                      </a:r>
                      <a:endParaRPr b="0" lang="hu-HU" sz="2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400"/>
                        </a:spcBef>
                        <a:tabLst>
                          <a:tab algn="l" pos="0"/>
                        </a:tabLst>
                      </a:pPr>
                      <a:r>
                        <a:rPr b="1" lang="hu-HU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FÜGGETLEN</a:t>
                      </a:r>
                      <a:endParaRPr b="0" lang="hu-HU" sz="2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</a:tr>
              <a:tr h="60156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561"/>
                        </a:spcBef>
                        <a:tabLst>
                          <a:tab algn="l" pos="0"/>
                        </a:tabLst>
                      </a:pPr>
                      <a:r>
                        <a:rPr b="1" lang="hu-HU" sz="2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Zátonyok</a:t>
                      </a:r>
                      <a:endParaRPr b="0" lang="hu-HU" sz="2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400"/>
                        </a:spcBef>
                        <a:tabLst>
                          <a:tab algn="l" pos="0"/>
                        </a:tabLst>
                      </a:pPr>
                      <a:r>
                        <a:rPr b="1" lang="hu-HU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HULLÁMMOZGÁS ÖVE</a:t>
                      </a:r>
                      <a:endParaRPr b="0" lang="hu-HU" sz="2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400"/>
                        </a:spcBef>
                        <a:tabLst>
                          <a:tab algn="l" pos="0"/>
                        </a:tabLst>
                      </a:pPr>
                      <a:r>
                        <a:rPr b="1" lang="hu-HU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Max. 20 m</a:t>
                      </a:r>
                      <a:endParaRPr b="0" lang="hu-HU" sz="2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400"/>
                        </a:spcBef>
                        <a:tabLst>
                          <a:tab algn="l" pos="0"/>
                        </a:tabLst>
                      </a:pPr>
                      <a:r>
                        <a:rPr b="1" lang="hu-HU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NYUGODT VÍZ</a:t>
                      </a:r>
                      <a:endParaRPr b="0" lang="hu-HU" sz="2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400"/>
                        </a:spcBef>
                        <a:tabLst>
                          <a:tab algn="l" pos="0"/>
                        </a:tabLst>
                      </a:pPr>
                      <a:r>
                        <a:rPr b="1" lang="hu-HU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40-60 m</a:t>
                      </a:r>
                      <a:endParaRPr b="0" lang="hu-HU" sz="2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53" name="AutoShape 36"/>
          <p:cNvSpPr/>
          <p:nvPr/>
        </p:nvSpPr>
        <p:spPr>
          <a:xfrm rot="5400000">
            <a:off x="6318720" y="4216680"/>
            <a:ext cx="290160" cy="1058400"/>
          </a:xfrm>
          <a:custGeom>
            <a:avLst/>
            <a:gdLst>
              <a:gd name="textAreaLeft" fmla="*/ 45360 w 290160"/>
              <a:gd name="textAreaRight" fmla="*/ 254160 w 290160"/>
              <a:gd name="textAreaTop" fmla="*/ 264600 h 1058400"/>
              <a:gd name="textAreaBottom" fmla="*/ 793800 h 1058400"/>
            </a:gdLst>
            <a:ahLst/>
            <a:rect l="textAreaLeft" t="textAreaTop" r="textAreaRight" b="textAreaBottom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54" name="AutoShape 37"/>
          <p:cNvSpPr/>
          <p:nvPr/>
        </p:nvSpPr>
        <p:spPr>
          <a:xfrm rot="5400000">
            <a:off x="6312600" y="5146560"/>
            <a:ext cx="290160" cy="1058400"/>
          </a:xfrm>
          <a:custGeom>
            <a:avLst/>
            <a:gdLst>
              <a:gd name="textAreaLeft" fmla="*/ 45360 w 290160"/>
              <a:gd name="textAreaRight" fmla="*/ 254160 w 290160"/>
              <a:gd name="textAreaTop" fmla="*/ 264600 h 1058400"/>
              <a:gd name="textAreaBottom" fmla="*/ 793800 h 1058400"/>
            </a:gdLst>
            <a:ahLst/>
            <a:rect l="textAreaLeft" t="textAreaTop" r="textAreaRight" b="textAreaBottom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55" name="AutoShape 38"/>
          <p:cNvSpPr/>
          <p:nvPr/>
        </p:nvSpPr>
        <p:spPr>
          <a:xfrm rot="5400000">
            <a:off x="9753840" y="4032720"/>
            <a:ext cx="290160" cy="1058400"/>
          </a:xfrm>
          <a:custGeom>
            <a:avLst/>
            <a:gdLst>
              <a:gd name="textAreaLeft" fmla="*/ 45360 w 290160"/>
              <a:gd name="textAreaRight" fmla="*/ 254160 w 290160"/>
              <a:gd name="textAreaTop" fmla="*/ 264600 h 1058400"/>
              <a:gd name="textAreaBottom" fmla="*/ 793800 h 1058400"/>
            </a:gdLst>
            <a:ahLst/>
            <a:rect l="textAreaLeft" t="textAreaTop" r="textAreaRight" b="textAreaBottom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rgbClr val="000000"/>
              </a:solidFill>
              <a:latin typeface="Aptos"/>
            </a:endParaRPr>
          </a:p>
        </p:txBody>
      </p:sp>
      <p:grpSp>
        <p:nvGrpSpPr>
          <p:cNvPr id="256" name="Csoportba foglalás 4"/>
          <p:cNvGrpSpPr/>
          <p:nvPr/>
        </p:nvGrpSpPr>
        <p:grpSpPr>
          <a:xfrm>
            <a:off x="8362440" y="94320"/>
            <a:ext cx="2915280" cy="2585520"/>
            <a:chOff x="8362440" y="94320"/>
            <a:chExt cx="2915280" cy="2585520"/>
          </a:xfrm>
        </p:grpSpPr>
        <p:pic>
          <p:nvPicPr>
            <p:cNvPr id="257" name="Picture 2" descr=""/>
            <p:cNvPicPr/>
            <p:nvPr/>
          </p:nvPicPr>
          <p:blipFill>
            <a:blip r:embed="rId1"/>
            <a:stretch/>
          </p:blipFill>
          <p:spPr>
            <a:xfrm rot="17899200">
              <a:off x="9007560" y="168840"/>
              <a:ext cx="1624320" cy="24361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58" name="Line 39"/>
            <p:cNvSpPr/>
            <p:nvPr/>
          </p:nvSpPr>
          <p:spPr>
            <a:xfrm flipH="1" flipV="1">
              <a:off x="9461880" y="1103760"/>
              <a:ext cx="269280" cy="95400"/>
            </a:xfrm>
            <a:prstGeom prst="line">
              <a:avLst/>
            </a:prstGeom>
            <a:ln w="19050">
              <a:solidFill>
                <a:srgbClr val="0033cc"/>
              </a:solidFill>
              <a:round/>
              <a:tailEnd len="med" type="stealth" w="med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hu-HU" sz="1800" spc="-1" strike="noStrike">
                <a:solidFill>
                  <a:srgbClr val="000000"/>
                </a:solidFill>
                <a:latin typeface="Aptos"/>
              </a:endParaRPr>
            </a:p>
          </p:txBody>
        </p:sp>
        <p:sp>
          <p:nvSpPr>
            <p:cNvPr id="259" name="Line 40"/>
            <p:cNvSpPr/>
            <p:nvPr/>
          </p:nvSpPr>
          <p:spPr>
            <a:xfrm flipH="1">
              <a:off x="9552240" y="1275480"/>
              <a:ext cx="222120" cy="19080"/>
            </a:xfrm>
            <a:prstGeom prst="line">
              <a:avLst/>
            </a:prstGeom>
            <a:ln w="19050">
              <a:solidFill>
                <a:srgbClr val="0033cc"/>
              </a:solidFill>
              <a:round/>
              <a:tailEnd len="med" type="stealth" w="med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25920" bIns="-25920" anchor="t">
              <a:noAutofit/>
            </a:bodyPr>
            <a:p>
              <a:endParaRPr b="0" lang="hu-HU" sz="1800" spc="-1" strike="noStrike">
                <a:solidFill>
                  <a:srgbClr val="000000"/>
                </a:solidFill>
                <a:latin typeface="Aptos"/>
              </a:endParaRPr>
            </a:p>
          </p:txBody>
        </p:sp>
        <p:sp>
          <p:nvSpPr>
            <p:cNvPr id="260" name="Line 41"/>
            <p:cNvSpPr/>
            <p:nvPr/>
          </p:nvSpPr>
          <p:spPr>
            <a:xfrm flipH="1" flipV="1">
              <a:off x="9583200" y="968400"/>
              <a:ext cx="164520" cy="179640"/>
            </a:xfrm>
            <a:prstGeom prst="line">
              <a:avLst/>
            </a:prstGeom>
            <a:ln w="19050">
              <a:solidFill>
                <a:srgbClr val="0033cc"/>
              </a:solidFill>
              <a:round/>
              <a:tailEnd len="med" type="stealth" w="med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hu-HU" sz="1800" spc="-1" strike="noStrike">
                <a:solidFill>
                  <a:srgbClr val="000000"/>
                </a:solidFill>
                <a:latin typeface="Aptos"/>
              </a:endParaRPr>
            </a:p>
          </p:txBody>
        </p:sp>
        <p:sp>
          <p:nvSpPr>
            <p:cNvPr id="261" name="Line 42"/>
            <p:cNvSpPr/>
            <p:nvPr/>
          </p:nvSpPr>
          <p:spPr>
            <a:xfrm flipH="1" flipV="1">
              <a:off x="10170000" y="1523160"/>
              <a:ext cx="266040" cy="75960"/>
            </a:xfrm>
            <a:prstGeom prst="line">
              <a:avLst/>
            </a:prstGeom>
            <a:ln w="19050">
              <a:solidFill>
                <a:srgbClr val="0033cc"/>
              </a:solidFill>
              <a:round/>
              <a:tailEnd len="med" type="stealth" w="med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30960" bIns="30960" anchor="t">
              <a:noAutofit/>
            </a:bodyPr>
            <a:p>
              <a:endParaRPr b="0" lang="hu-HU" sz="1800" spc="-1" strike="noStrike">
                <a:solidFill>
                  <a:srgbClr val="000000"/>
                </a:solidFill>
                <a:latin typeface="Aptos"/>
              </a:endParaRPr>
            </a:p>
          </p:txBody>
        </p:sp>
        <p:sp>
          <p:nvSpPr>
            <p:cNvPr id="262" name="Line 43"/>
            <p:cNvSpPr/>
            <p:nvPr/>
          </p:nvSpPr>
          <p:spPr>
            <a:xfrm flipH="1" flipV="1">
              <a:off x="10261800" y="1303920"/>
              <a:ext cx="212040" cy="145080"/>
            </a:xfrm>
            <a:prstGeom prst="line">
              <a:avLst/>
            </a:prstGeom>
            <a:ln w="19050">
              <a:solidFill>
                <a:srgbClr val="0033cc"/>
              </a:solidFill>
              <a:round/>
              <a:tailEnd len="med" type="stealth" w="med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hu-HU" sz="1800" spc="-1" strike="noStrike">
                <a:solidFill>
                  <a:srgbClr val="000000"/>
                </a:solidFill>
                <a:latin typeface="Aptos"/>
              </a:endParaRPr>
            </a:p>
          </p:txBody>
        </p:sp>
        <p:sp>
          <p:nvSpPr>
            <p:cNvPr id="263" name="Line 44"/>
            <p:cNvSpPr/>
            <p:nvPr/>
          </p:nvSpPr>
          <p:spPr>
            <a:xfrm flipH="1">
              <a:off x="10208880" y="1628280"/>
              <a:ext cx="200520" cy="46080"/>
            </a:xfrm>
            <a:prstGeom prst="line">
              <a:avLst/>
            </a:prstGeom>
            <a:ln w="19050">
              <a:solidFill>
                <a:srgbClr val="0033cc"/>
              </a:solidFill>
              <a:round/>
              <a:tailEnd len="med" type="stealth" w="med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080" bIns="1080" anchor="t">
              <a:noAutofit/>
            </a:bodyPr>
            <a:p>
              <a:endParaRPr b="0" lang="hu-HU" sz="1800" spc="-1" strike="noStrike">
                <a:solidFill>
                  <a:srgbClr val="000000"/>
                </a:solidFill>
                <a:latin typeface="Aptos"/>
              </a:endParaRPr>
            </a:p>
          </p:txBody>
        </p:sp>
        <p:sp>
          <p:nvSpPr>
            <p:cNvPr id="264" name="Line 45"/>
            <p:cNvSpPr/>
            <p:nvPr/>
          </p:nvSpPr>
          <p:spPr>
            <a:xfrm flipV="1">
              <a:off x="10499760" y="1227960"/>
              <a:ext cx="21960" cy="189360"/>
            </a:xfrm>
            <a:prstGeom prst="line">
              <a:avLst/>
            </a:prstGeom>
            <a:ln w="19050">
              <a:solidFill>
                <a:srgbClr val="0033cc"/>
              </a:solidFill>
              <a:round/>
              <a:tailEnd len="med" type="stealth" w="med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hu-HU" sz="1800" spc="-1" strike="noStrike">
                <a:solidFill>
                  <a:srgbClr val="000000"/>
                </a:solidFill>
                <a:latin typeface="Aptos"/>
              </a:endParaRPr>
            </a:p>
          </p:txBody>
        </p:sp>
      </p:grpSp>
      <p:sp>
        <p:nvSpPr>
          <p:cNvPr id="265" name="AutoShape 46"/>
          <p:cNvSpPr/>
          <p:nvPr/>
        </p:nvSpPr>
        <p:spPr>
          <a:xfrm rot="5400000">
            <a:off x="9751680" y="5083560"/>
            <a:ext cx="290160" cy="1058400"/>
          </a:xfrm>
          <a:custGeom>
            <a:avLst/>
            <a:gdLst>
              <a:gd name="textAreaLeft" fmla="*/ 45360 w 290160"/>
              <a:gd name="textAreaRight" fmla="*/ 254160 w 290160"/>
              <a:gd name="textAreaTop" fmla="*/ 264600 h 1058400"/>
              <a:gd name="textAreaBottom" fmla="*/ 793800 h 1058400"/>
            </a:gdLst>
            <a:ahLst/>
            <a:rect l="textAreaLeft" t="textAreaTop" r="textAreaRight" b="textAreaBottom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66" name="AutoShape 36"/>
          <p:cNvSpPr/>
          <p:nvPr/>
        </p:nvSpPr>
        <p:spPr>
          <a:xfrm rot="5400000">
            <a:off x="6390360" y="2071080"/>
            <a:ext cx="290160" cy="1058400"/>
          </a:xfrm>
          <a:custGeom>
            <a:avLst/>
            <a:gdLst>
              <a:gd name="textAreaLeft" fmla="*/ 45360 w 290160"/>
              <a:gd name="textAreaRight" fmla="*/ 254160 w 290160"/>
              <a:gd name="textAreaTop" fmla="*/ 264600 h 1058400"/>
              <a:gd name="textAreaBottom" fmla="*/ 793800 h 1058400"/>
            </a:gdLst>
            <a:ahLst/>
            <a:rect l="textAreaLeft" t="textAreaTop" r="textAreaRight" b="textAreaBottom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67" name="AutoShape 38"/>
          <p:cNvSpPr/>
          <p:nvPr/>
        </p:nvSpPr>
        <p:spPr>
          <a:xfrm rot="5400000">
            <a:off x="9764280" y="2139840"/>
            <a:ext cx="290160" cy="1058400"/>
          </a:xfrm>
          <a:custGeom>
            <a:avLst/>
            <a:gdLst>
              <a:gd name="textAreaLeft" fmla="*/ 45360 w 290160"/>
              <a:gd name="textAreaRight" fmla="*/ 254160 w 290160"/>
              <a:gd name="textAreaTop" fmla="*/ 264600 h 1058400"/>
              <a:gd name="textAreaBottom" fmla="*/ 793800 h 1058400"/>
            </a:gdLst>
            <a:ahLst/>
            <a:rect l="textAreaLeft" t="textAreaTop" r="textAreaRight" b="textAreaBottom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rgbClr val="000000"/>
              </a:solidFill>
              <a:latin typeface="Aptos"/>
            </a:endParaRPr>
          </a:p>
        </p:txBody>
      </p:sp>
      <p:pic>
        <p:nvPicPr>
          <p:cNvPr id="268" name="Picture 3" descr=""/>
          <p:cNvPicPr/>
          <p:nvPr/>
        </p:nvPicPr>
        <p:blipFill>
          <a:blip r:embed="rId2"/>
          <a:stretch/>
        </p:blipFill>
        <p:spPr>
          <a:xfrm rot="16200000">
            <a:off x="5961960" y="608400"/>
            <a:ext cx="1167480" cy="1688760"/>
          </a:xfrm>
          <a:prstGeom prst="rect">
            <a:avLst/>
          </a:prstGeom>
          <a:ln w="0">
            <a:noFill/>
          </a:ln>
        </p:spPr>
      </p:pic>
      <p:sp>
        <p:nvSpPr>
          <p:cNvPr id="269" name="Text Box 2"/>
          <p:cNvSpPr/>
          <p:nvPr/>
        </p:nvSpPr>
        <p:spPr>
          <a:xfrm>
            <a:off x="0" y="0"/>
            <a:ext cx="12191760" cy="638280"/>
          </a:xfrm>
          <a:prstGeom prst="rect">
            <a:avLst/>
          </a:prstGeom>
          <a:solidFill>
            <a:srgbClr val="ffcc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hu-HU" sz="3600" spc="-1" strike="noStrike">
                <a:solidFill>
                  <a:srgbClr val="000000"/>
                </a:solidFill>
                <a:latin typeface="Times New Roman"/>
              </a:rPr>
              <a:t>Korallok </a:t>
            </a:r>
            <a:r>
              <a:rPr b="1" i="1" lang="hu-HU" sz="3600" spc="-1" strike="noStrike">
                <a:solidFill>
                  <a:srgbClr val="000000"/>
                </a:solidFill>
                <a:latin typeface="Times New Roman"/>
              </a:rPr>
              <a:t>vs.</a:t>
            </a:r>
            <a:r>
              <a:rPr b="1" lang="hu-HU" sz="36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1" lang="de-DE" sz="3600" spc="-1" strike="noStrike">
                <a:solidFill>
                  <a:srgbClr val="000000"/>
                </a:solidFill>
                <a:latin typeface="Times New Roman"/>
              </a:rPr>
              <a:t>Sphinctozoa</a:t>
            </a:r>
            <a:endParaRPr b="0" lang="hu-HU" sz="3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Picture 5" descr=""/>
          <p:cNvPicPr/>
          <p:nvPr/>
        </p:nvPicPr>
        <p:blipFill>
          <a:blip r:embed="rId1"/>
          <a:stretch/>
        </p:blipFill>
        <p:spPr>
          <a:xfrm>
            <a:off x="0" y="641520"/>
            <a:ext cx="5271840" cy="6216120"/>
          </a:xfrm>
          <a:prstGeom prst="rect">
            <a:avLst/>
          </a:prstGeom>
          <a:ln w="0">
            <a:noFill/>
          </a:ln>
        </p:spPr>
      </p:pic>
      <p:sp>
        <p:nvSpPr>
          <p:cNvPr id="271" name="Text Box 7"/>
          <p:cNvSpPr/>
          <p:nvPr/>
        </p:nvSpPr>
        <p:spPr>
          <a:xfrm>
            <a:off x="0" y="641520"/>
            <a:ext cx="5271840" cy="333000"/>
          </a:xfrm>
          <a:prstGeom prst="rect">
            <a:avLst/>
          </a:prstGeom>
          <a:solidFill>
            <a:srgbClr val="3366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i="1" lang="de-DE" sz="1600" spc="-1" strike="noStrike">
                <a:solidFill>
                  <a:srgbClr val="ffffff"/>
                </a:solidFill>
                <a:latin typeface="Times New Roman"/>
              </a:rPr>
              <a:t>Cayeuxia cf. C. lemaitre </a:t>
            </a:r>
            <a:r>
              <a:rPr b="1" lang="de-DE" sz="1600" spc="-1" strike="noStrike">
                <a:solidFill>
                  <a:srgbClr val="ffffff"/>
                </a:solidFill>
                <a:latin typeface="Times New Roman"/>
              </a:rPr>
              <a:t>(Dragastan)</a:t>
            </a:r>
            <a:endParaRPr b="0" lang="hu-HU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72" name="Picture 3" descr=""/>
          <p:cNvPicPr/>
          <p:nvPr/>
        </p:nvPicPr>
        <p:blipFill>
          <a:blip r:embed="rId2"/>
          <a:stretch/>
        </p:blipFill>
        <p:spPr>
          <a:xfrm>
            <a:off x="5386320" y="239760"/>
            <a:ext cx="6805080" cy="4995360"/>
          </a:xfrm>
          <a:prstGeom prst="rect">
            <a:avLst/>
          </a:prstGeom>
          <a:ln w="0">
            <a:noFill/>
          </a:ln>
        </p:spPr>
      </p:pic>
      <p:pic>
        <p:nvPicPr>
          <p:cNvPr id="273" name="Picture 9" descr=""/>
          <p:cNvPicPr/>
          <p:nvPr/>
        </p:nvPicPr>
        <p:blipFill>
          <a:blip r:embed="rId3"/>
          <a:stretch/>
        </p:blipFill>
        <p:spPr>
          <a:xfrm>
            <a:off x="5386320" y="3857760"/>
            <a:ext cx="7011720" cy="3341160"/>
          </a:xfrm>
          <a:prstGeom prst="rect">
            <a:avLst/>
          </a:prstGeom>
          <a:ln w="0">
            <a:noFill/>
          </a:ln>
        </p:spPr>
      </p:pic>
      <p:sp>
        <p:nvSpPr>
          <p:cNvPr id="274" name="Text Box 2"/>
          <p:cNvSpPr/>
          <p:nvPr/>
        </p:nvSpPr>
        <p:spPr>
          <a:xfrm>
            <a:off x="0" y="0"/>
            <a:ext cx="12191760" cy="638280"/>
          </a:xfrm>
          <a:prstGeom prst="rect">
            <a:avLst/>
          </a:prstGeom>
          <a:solidFill>
            <a:srgbClr val="ffcc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de-DE" sz="3600" spc="-1" strike="noStrike">
                <a:solidFill>
                  <a:srgbClr val="000000"/>
                </a:solidFill>
                <a:latin typeface="Times New Roman"/>
              </a:rPr>
              <a:t>Alg</a:t>
            </a:r>
            <a:r>
              <a:rPr b="1" lang="hu-HU" sz="3600" spc="-1" strike="noStrike">
                <a:solidFill>
                  <a:srgbClr val="000000"/>
                </a:solidFill>
                <a:latin typeface="Times New Roman"/>
              </a:rPr>
              <a:t>ák</a:t>
            </a:r>
            <a:endParaRPr b="0" lang="hu-HU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5" name="Rectangle 10"/>
          <p:cNvSpPr/>
          <p:nvPr/>
        </p:nvSpPr>
        <p:spPr>
          <a:xfrm>
            <a:off x="5272200" y="3851280"/>
            <a:ext cx="8019720" cy="997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1" lang="hu-HU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6" name="Text Box 6"/>
          <p:cNvSpPr/>
          <p:nvPr/>
        </p:nvSpPr>
        <p:spPr>
          <a:xfrm>
            <a:off x="5386320" y="3514680"/>
            <a:ext cx="6805080" cy="333000"/>
          </a:xfrm>
          <a:prstGeom prst="rect">
            <a:avLst/>
          </a:prstGeom>
          <a:solidFill>
            <a:srgbClr val="3366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i="1" lang="de-DE" sz="1600" spc="-1" strike="noStrike">
                <a:solidFill>
                  <a:srgbClr val="ffffff"/>
                </a:solidFill>
                <a:latin typeface="Times New Roman"/>
              </a:rPr>
              <a:t>Cayeuxia</a:t>
            </a:r>
            <a:r>
              <a:rPr b="1" lang="de-DE" sz="1600" spc="-1" strike="noStrike">
                <a:solidFill>
                  <a:srgbClr val="ffffff"/>
                </a:solidFill>
                <a:latin typeface="Times New Roman"/>
              </a:rPr>
              <a:t> sp.</a:t>
            </a:r>
            <a:endParaRPr b="0" lang="hu-H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7" name="Text Box 11"/>
          <p:cNvSpPr/>
          <p:nvPr/>
        </p:nvSpPr>
        <p:spPr>
          <a:xfrm>
            <a:off x="5386320" y="3951360"/>
            <a:ext cx="6805080" cy="333000"/>
          </a:xfrm>
          <a:prstGeom prst="rect">
            <a:avLst/>
          </a:prstGeom>
          <a:solidFill>
            <a:srgbClr val="3366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i="1" lang="de-DE" sz="1600" spc="-1" strike="noStrike">
                <a:solidFill>
                  <a:srgbClr val="ffffff"/>
                </a:solidFill>
                <a:latin typeface="Times New Roman"/>
              </a:rPr>
              <a:t>Heterotrichella magna </a:t>
            </a:r>
            <a:r>
              <a:rPr b="1" lang="de-DE" sz="1600" spc="-1" strike="noStrike">
                <a:solidFill>
                  <a:srgbClr val="ffffff"/>
                </a:solidFill>
                <a:latin typeface="Times New Roman"/>
              </a:rPr>
              <a:t>Senowbari-Daryan &amp; Schäfer</a:t>
            </a:r>
            <a:endParaRPr b="0" lang="hu-HU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accent1">
            <a:lumMod val="20000"/>
            <a:lumOff val="80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Picture 4" descr=""/>
          <p:cNvPicPr/>
          <p:nvPr/>
        </p:nvPicPr>
        <p:blipFill>
          <a:blip r:embed="rId1"/>
          <a:stretch/>
        </p:blipFill>
        <p:spPr>
          <a:xfrm>
            <a:off x="7388280" y="641520"/>
            <a:ext cx="6176520" cy="3306240"/>
          </a:xfrm>
          <a:prstGeom prst="rect">
            <a:avLst/>
          </a:prstGeom>
          <a:ln w="0">
            <a:noFill/>
          </a:ln>
        </p:spPr>
      </p:pic>
      <p:pic>
        <p:nvPicPr>
          <p:cNvPr id="279" name="Picture 7" descr=""/>
          <p:cNvPicPr/>
          <p:nvPr/>
        </p:nvPicPr>
        <p:blipFill>
          <a:blip r:embed="rId2"/>
          <a:stretch/>
        </p:blipFill>
        <p:spPr>
          <a:xfrm>
            <a:off x="6245280" y="4319640"/>
            <a:ext cx="6032160" cy="2809440"/>
          </a:xfrm>
          <a:prstGeom prst="rect">
            <a:avLst/>
          </a:prstGeom>
          <a:ln w="0">
            <a:noFill/>
          </a:ln>
        </p:spPr>
      </p:pic>
      <p:pic>
        <p:nvPicPr>
          <p:cNvPr id="280" name="Picture 5" descr=""/>
          <p:cNvPicPr/>
          <p:nvPr/>
        </p:nvPicPr>
        <p:blipFill>
          <a:blip r:embed="rId3"/>
          <a:stretch/>
        </p:blipFill>
        <p:spPr>
          <a:xfrm>
            <a:off x="3241800" y="641520"/>
            <a:ext cx="4046040" cy="6216120"/>
          </a:xfrm>
          <a:prstGeom prst="rect">
            <a:avLst/>
          </a:prstGeom>
          <a:ln w="0">
            <a:noFill/>
          </a:ln>
        </p:spPr>
      </p:pic>
      <p:pic>
        <p:nvPicPr>
          <p:cNvPr id="281" name="Picture 6" descr=""/>
          <p:cNvPicPr/>
          <p:nvPr/>
        </p:nvPicPr>
        <p:blipFill>
          <a:blip r:embed="rId4"/>
          <a:stretch/>
        </p:blipFill>
        <p:spPr>
          <a:xfrm>
            <a:off x="0" y="641520"/>
            <a:ext cx="4231800" cy="6216120"/>
          </a:xfrm>
          <a:prstGeom prst="rect">
            <a:avLst/>
          </a:prstGeom>
          <a:ln w="0">
            <a:noFill/>
          </a:ln>
        </p:spPr>
      </p:pic>
      <p:sp>
        <p:nvSpPr>
          <p:cNvPr id="282" name="Rectangle 8"/>
          <p:cNvSpPr/>
          <p:nvPr/>
        </p:nvSpPr>
        <p:spPr>
          <a:xfrm rot="5400000">
            <a:off x="243720" y="4285440"/>
            <a:ext cx="8019720" cy="997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1" lang="hu-HU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3" name="Rectangle 9"/>
          <p:cNvSpPr/>
          <p:nvPr/>
        </p:nvSpPr>
        <p:spPr>
          <a:xfrm rot="5400000">
            <a:off x="3328200" y="3182040"/>
            <a:ext cx="8019720" cy="997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1" lang="hu-HU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4" name="Text Box 2"/>
          <p:cNvSpPr/>
          <p:nvPr/>
        </p:nvSpPr>
        <p:spPr>
          <a:xfrm>
            <a:off x="0" y="0"/>
            <a:ext cx="12191760" cy="638280"/>
          </a:xfrm>
          <a:prstGeom prst="rect">
            <a:avLst/>
          </a:prstGeom>
          <a:solidFill>
            <a:srgbClr val="ffcc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hu-HU" sz="3600" spc="-1" strike="noStrike">
                <a:solidFill>
                  <a:srgbClr val="000000"/>
                </a:solidFill>
                <a:latin typeface="Times New Roman"/>
              </a:rPr>
              <a:t>Bryozoa és m</a:t>
            </a:r>
            <a:r>
              <a:rPr b="1" lang="de-DE" sz="3600" spc="-1" strike="noStrike">
                <a:solidFill>
                  <a:srgbClr val="000000"/>
                </a:solidFill>
                <a:latin typeface="Times New Roman"/>
              </a:rPr>
              <a:t>i</a:t>
            </a:r>
            <a:r>
              <a:rPr b="1" lang="hu-HU" sz="3600" spc="-1" strike="noStrike">
                <a:solidFill>
                  <a:srgbClr val="000000"/>
                </a:solidFill>
                <a:latin typeface="Times New Roman"/>
              </a:rPr>
              <a:t>k</a:t>
            </a:r>
            <a:r>
              <a:rPr b="1" lang="de-DE" sz="3600" spc="-1" strike="noStrike">
                <a:solidFill>
                  <a:srgbClr val="000000"/>
                </a:solidFill>
                <a:latin typeface="Times New Roman"/>
              </a:rPr>
              <a:t>roproblemati</a:t>
            </a:r>
            <a:r>
              <a:rPr b="1" lang="hu-HU" sz="3600" spc="-1" strike="noStrike">
                <a:solidFill>
                  <a:srgbClr val="000000"/>
                </a:solidFill>
                <a:latin typeface="Times New Roman"/>
              </a:rPr>
              <a:t>k</a:t>
            </a:r>
            <a:r>
              <a:rPr b="1" lang="de-DE" sz="3600" spc="-1" strike="noStrike">
                <a:solidFill>
                  <a:srgbClr val="000000"/>
                </a:solidFill>
                <a:latin typeface="Times New Roman"/>
              </a:rPr>
              <a:t>a</a:t>
            </a:r>
            <a:endParaRPr b="0" lang="hu-HU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5" name="Text Box 10"/>
          <p:cNvSpPr/>
          <p:nvPr/>
        </p:nvSpPr>
        <p:spPr>
          <a:xfrm>
            <a:off x="0" y="641520"/>
            <a:ext cx="4203360" cy="333000"/>
          </a:xfrm>
          <a:prstGeom prst="rect">
            <a:avLst/>
          </a:prstGeom>
          <a:solidFill>
            <a:srgbClr val="3366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i="1" lang="de-DE" sz="1600" spc="-1" strike="noStrike">
                <a:solidFill>
                  <a:srgbClr val="ffffff"/>
                </a:solidFill>
                <a:latin typeface="Times New Roman"/>
              </a:rPr>
              <a:t>Dyscritella</a:t>
            </a:r>
            <a:r>
              <a:rPr b="1" lang="de-DE" sz="1600" spc="-1" strike="noStrike">
                <a:solidFill>
                  <a:srgbClr val="ffffff"/>
                </a:solidFill>
                <a:latin typeface="Times New Roman"/>
              </a:rPr>
              <a:t> sp. (Bryozoa)</a:t>
            </a:r>
            <a:endParaRPr b="0" lang="hu-H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6" name="Text Box 11"/>
          <p:cNvSpPr/>
          <p:nvPr/>
        </p:nvSpPr>
        <p:spPr>
          <a:xfrm>
            <a:off x="4303800" y="641520"/>
            <a:ext cx="2984040" cy="333000"/>
          </a:xfrm>
          <a:prstGeom prst="rect">
            <a:avLst/>
          </a:prstGeom>
          <a:solidFill>
            <a:srgbClr val="3366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de-DE" sz="1600" spc="-1" strike="noStrike">
                <a:solidFill>
                  <a:srgbClr val="ffffff"/>
                </a:solidFill>
                <a:latin typeface="Times New Roman"/>
              </a:rPr>
              <a:t>Kéregtípus 1</a:t>
            </a:r>
            <a:endParaRPr b="0" lang="hu-H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7" name="Text Box 12"/>
          <p:cNvSpPr/>
          <p:nvPr/>
        </p:nvSpPr>
        <p:spPr>
          <a:xfrm>
            <a:off x="7388280" y="4048200"/>
            <a:ext cx="4889160" cy="333000"/>
          </a:xfrm>
          <a:prstGeom prst="rect">
            <a:avLst/>
          </a:prstGeom>
          <a:solidFill>
            <a:srgbClr val="3366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i="1" lang="de-DE" sz="1600" spc="-1" strike="noStrike">
                <a:solidFill>
                  <a:srgbClr val="ffffff"/>
                </a:solidFill>
                <a:latin typeface="Times New Roman"/>
              </a:rPr>
              <a:t>Ladinella porata </a:t>
            </a:r>
            <a:r>
              <a:rPr b="1" lang="de-DE" sz="1600" spc="-1" strike="noStrike">
                <a:solidFill>
                  <a:srgbClr val="ffffff"/>
                </a:solidFill>
                <a:latin typeface="Times New Roman"/>
              </a:rPr>
              <a:t>Ott</a:t>
            </a:r>
            <a:endParaRPr b="0" lang="hu-H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8" name="Text Box 13"/>
          <p:cNvSpPr/>
          <p:nvPr/>
        </p:nvSpPr>
        <p:spPr>
          <a:xfrm>
            <a:off x="7388280" y="641520"/>
            <a:ext cx="4803480" cy="333000"/>
          </a:xfrm>
          <a:prstGeom prst="rect">
            <a:avLst/>
          </a:prstGeom>
          <a:solidFill>
            <a:srgbClr val="3366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de-DE" sz="1600" spc="-1" strike="noStrike">
                <a:solidFill>
                  <a:srgbClr val="ffffff"/>
                </a:solidFill>
                <a:latin typeface="Times New Roman"/>
              </a:rPr>
              <a:t>? </a:t>
            </a:r>
            <a:r>
              <a:rPr b="1" i="1" lang="de-DE" sz="1600" spc="-1" strike="noStrike">
                <a:solidFill>
                  <a:srgbClr val="ffffff"/>
                </a:solidFill>
                <a:latin typeface="Times New Roman"/>
              </a:rPr>
              <a:t>Tolypammina</a:t>
            </a:r>
            <a:r>
              <a:rPr b="1" lang="de-DE" sz="1600" spc="-1" strike="noStrike">
                <a:solidFill>
                  <a:srgbClr val="ffffff"/>
                </a:solidFill>
                <a:latin typeface="Times New Roman"/>
              </a:rPr>
              <a:t> sp.</a:t>
            </a:r>
            <a:endParaRPr b="0" lang="hu-HU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Picture 9" descr=""/>
          <p:cNvPicPr/>
          <p:nvPr/>
        </p:nvPicPr>
        <p:blipFill>
          <a:blip r:embed="rId1"/>
          <a:stretch/>
        </p:blipFill>
        <p:spPr>
          <a:xfrm>
            <a:off x="6343560" y="-114480"/>
            <a:ext cx="2819160" cy="4885920"/>
          </a:xfrm>
          <a:prstGeom prst="rect">
            <a:avLst/>
          </a:prstGeom>
          <a:ln w="0">
            <a:noFill/>
          </a:ln>
        </p:spPr>
      </p:pic>
      <p:pic>
        <p:nvPicPr>
          <p:cNvPr id="290" name="Picture 11" descr=""/>
          <p:cNvPicPr/>
          <p:nvPr/>
        </p:nvPicPr>
        <p:blipFill>
          <a:blip r:embed="rId2"/>
          <a:stretch/>
        </p:blipFill>
        <p:spPr>
          <a:xfrm>
            <a:off x="5843520" y="4189320"/>
            <a:ext cx="3933360" cy="2457000"/>
          </a:xfrm>
          <a:prstGeom prst="rect">
            <a:avLst/>
          </a:prstGeom>
          <a:ln w="0">
            <a:noFill/>
          </a:ln>
        </p:spPr>
      </p:pic>
      <p:pic>
        <p:nvPicPr>
          <p:cNvPr id="291" name="Picture 6" descr=""/>
          <p:cNvPicPr/>
          <p:nvPr/>
        </p:nvPicPr>
        <p:blipFill>
          <a:blip r:embed="rId3"/>
          <a:stretch/>
        </p:blipFill>
        <p:spPr>
          <a:xfrm>
            <a:off x="1650960" y="387360"/>
            <a:ext cx="4787640" cy="6216120"/>
          </a:xfrm>
          <a:prstGeom prst="rect">
            <a:avLst/>
          </a:prstGeom>
          <a:ln w="0">
            <a:noFill/>
          </a:ln>
        </p:spPr>
      </p:pic>
      <p:pic>
        <p:nvPicPr>
          <p:cNvPr id="292" name="Picture 7" descr=""/>
          <p:cNvPicPr/>
          <p:nvPr/>
        </p:nvPicPr>
        <p:blipFill>
          <a:blip r:embed="rId4"/>
          <a:stretch/>
        </p:blipFill>
        <p:spPr>
          <a:xfrm>
            <a:off x="0" y="641520"/>
            <a:ext cx="2250720" cy="6216120"/>
          </a:xfrm>
          <a:prstGeom prst="rect">
            <a:avLst/>
          </a:prstGeom>
          <a:ln w="0">
            <a:noFill/>
          </a:ln>
        </p:spPr>
      </p:pic>
      <p:pic>
        <p:nvPicPr>
          <p:cNvPr id="293" name="Picture 8" descr=""/>
          <p:cNvPicPr/>
          <p:nvPr/>
        </p:nvPicPr>
        <p:blipFill>
          <a:blip r:embed="rId5"/>
          <a:stretch/>
        </p:blipFill>
        <p:spPr>
          <a:xfrm>
            <a:off x="9207360" y="573120"/>
            <a:ext cx="2984040" cy="6449760"/>
          </a:xfrm>
          <a:prstGeom prst="rect">
            <a:avLst/>
          </a:prstGeom>
          <a:ln w="0">
            <a:noFill/>
          </a:ln>
        </p:spPr>
      </p:pic>
      <p:sp>
        <p:nvSpPr>
          <p:cNvPr id="294" name="Rectangle 12"/>
          <p:cNvSpPr/>
          <p:nvPr/>
        </p:nvSpPr>
        <p:spPr>
          <a:xfrm rot="5400000">
            <a:off x="-1727640" y="4506120"/>
            <a:ext cx="8019720" cy="997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1" lang="hu-HU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5" name="Rectangle 13"/>
          <p:cNvSpPr/>
          <p:nvPr/>
        </p:nvSpPr>
        <p:spPr>
          <a:xfrm rot="5400000">
            <a:off x="2397960" y="4367880"/>
            <a:ext cx="8019720" cy="997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1" lang="hu-HU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6" name="Rectangle 14"/>
          <p:cNvSpPr/>
          <p:nvPr/>
        </p:nvSpPr>
        <p:spPr>
          <a:xfrm rot="5400000">
            <a:off x="5147280" y="3696480"/>
            <a:ext cx="8019720" cy="997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1" lang="hu-HU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7" name="Rectangle 15"/>
          <p:cNvSpPr/>
          <p:nvPr/>
        </p:nvSpPr>
        <p:spPr>
          <a:xfrm rot="10800000">
            <a:off x="6343920" y="4430880"/>
            <a:ext cx="2819160" cy="997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1" lang="hu-HU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8" name="Text Box 2"/>
          <p:cNvSpPr/>
          <p:nvPr/>
        </p:nvSpPr>
        <p:spPr>
          <a:xfrm>
            <a:off x="0" y="0"/>
            <a:ext cx="12191760" cy="638280"/>
          </a:xfrm>
          <a:prstGeom prst="rect">
            <a:avLst/>
          </a:prstGeom>
          <a:solidFill>
            <a:srgbClr val="ffcc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de-DE" sz="3600" spc="-1" strike="noStrike">
                <a:solidFill>
                  <a:srgbClr val="000000"/>
                </a:solidFill>
                <a:latin typeface="Times New Roman"/>
              </a:rPr>
              <a:t>Foraminifera</a:t>
            </a:r>
            <a:endParaRPr b="0" lang="hu-HU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9" name="Text Box 16"/>
          <p:cNvSpPr/>
          <p:nvPr/>
        </p:nvSpPr>
        <p:spPr>
          <a:xfrm>
            <a:off x="0" y="641520"/>
            <a:ext cx="2231640" cy="333000"/>
          </a:xfrm>
          <a:prstGeom prst="rect">
            <a:avLst/>
          </a:prstGeom>
          <a:solidFill>
            <a:srgbClr val="3366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de-DE" sz="1600" spc="-1" strike="noStrike">
                <a:solidFill>
                  <a:srgbClr val="ffffff"/>
                </a:solidFill>
                <a:latin typeface="Times New Roman"/>
              </a:rPr>
              <a:t>gen. et sp. indet</a:t>
            </a:r>
            <a:endParaRPr b="0" lang="hu-H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0" name="Text Box 17"/>
          <p:cNvSpPr/>
          <p:nvPr/>
        </p:nvSpPr>
        <p:spPr>
          <a:xfrm>
            <a:off x="2346480" y="6554880"/>
            <a:ext cx="4011120" cy="333000"/>
          </a:xfrm>
          <a:prstGeom prst="rect">
            <a:avLst/>
          </a:prstGeom>
          <a:solidFill>
            <a:srgbClr val="3366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i="1" lang="de-DE" sz="1600" spc="-1" strike="noStrike">
                <a:solidFill>
                  <a:srgbClr val="ffffff"/>
                </a:solidFill>
                <a:latin typeface="Times New Roman"/>
              </a:rPr>
              <a:t>Tolypammina</a:t>
            </a:r>
            <a:r>
              <a:rPr b="1" lang="de-DE" sz="1600" spc="-1" strike="noStrike">
                <a:solidFill>
                  <a:srgbClr val="ffffff"/>
                </a:solidFill>
                <a:latin typeface="Times New Roman"/>
              </a:rPr>
              <a:t> sp.</a:t>
            </a:r>
            <a:endParaRPr b="0" lang="hu-H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1" name="Text Box 18"/>
          <p:cNvSpPr/>
          <p:nvPr/>
        </p:nvSpPr>
        <p:spPr>
          <a:xfrm>
            <a:off x="6458040" y="6313320"/>
            <a:ext cx="2649240" cy="576360"/>
          </a:xfrm>
          <a:prstGeom prst="rect">
            <a:avLst/>
          </a:prstGeom>
          <a:solidFill>
            <a:srgbClr val="3366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i="1" lang="de-DE" sz="1600" spc="-1" strike="noStrike">
                <a:solidFill>
                  <a:srgbClr val="ffffff"/>
                </a:solidFill>
                <a:latin typeface="Times New Roman"/>
              </a:rPr>
              <a:t>Palaeolituonella meridionalis</a:t>
            </a:r>
            <a:r>
              <a:rPr b="1" lang="de-DE" sz="1600" spc="-1" strike="noStrike">
                <a:solidFill>
                  <a:srgbClr val="ffffff"/>
                </a:solidFill>
                <a:latin typeface="Times New Roman"/>
              </a:rPr>
              <a:t> (Luperto)</a:t>
            </a:r>
            <a:endParaRPr b="0" lang="hu-H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2" name="Text Box 19"/>
          <p:cNvSpPr/>
          <p:nvPr/>
        </p:nvSpPr>
        <p:spPr>
          <a:xfrm>
            <a:off x="6458040" y="3849840"/>
            <a:ext cx="2649240" cy="576360"/>
          </a:xfrm>
          <a:prstGeom prst="rect">
            <a:avLst/>
          </a:prstGeom>
          <a:solidFill>
            <a:srgbClr val="3366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i="1" lang="de-DE" sz="1600" spc="-1" strike="noStrike">
                <a:solidFill>
                  <a:srgbClr val="ffffff"/>
                </a:solidFill>
                <a:latin typeface="Times New Roman"/>
              </a:rPr>
              <a:t>Turriglomina mesotriassica</a:t>
            </a:r>
            <a:r>
              <a:rPr b="1" lang="de-DE" sz="1600" spc="-1" strike="noStrike">
                <a:solidFill>
                  <a:srgbClr val="ffffff"/>
                </a:solidFill>
                <a:latin typeface="Times New Roman"/>
              </a:rPr>
              <a:t> (Koehn-Zaninetti)</a:t>
            </a:r>
            <a:endParaRPr b="0" lang="hu-H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3" name="Text Box 20"/>
          <p:cNvSpPr/>
          <p:nvPr/>
        </p:nvSpPr>
        <p:spPr>
          <a:xfrm>
            <a:off x="9207360" y="6554880"/>
            <a:ext cx="2984040" cy="333000"/>
          </a:xfrm>
          <a:prstGeom prst="rect">
            <a:avLst/>
          </a:prstGeom>
          <a:solidFill>
            <a:srgbClr val="3366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de-DE" sz="1600" spc="-1" strike="noStrike">
                <a:solidFill>
                  <a:srgbClr val="ffffff"/>
                </a:solidFill>
                <a:latin typeface="Times New Roman"/>
              </a:rPr>
              <a:t>?</a:t>
            </a:r>
            <a:r>
              <a:rPr b="1" i="1" lang="de-DE" sz="1600" spc="-1" strike="noStrike">
                <a:solidFill>
                  <a:srgbClr val="ffffff"/>
                </a:solidFill>
                <a:latin typeface="Times New Roman"/>
              </a:rPr>
              <a:t> Siphovalvulina</a:t>
            </a:r>
            <a:r>
              <a:rPr b="1" lang="de-DE" sz="1600" spc="-1" strike="noStrike">
                <a:solidFill>
                  <a:srgbClr val="ffffff"/>
                </a:solidFill>
                <a:latin typeface="Times New Roman"/>
              </a:rPr>
              <a:t> sp.</a:t>
            </a:r>
            <a:endParaRPr b="0" lang="hu-HU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Picture 3" descr=""/>
          <p:cNvPicPr/>
          <p:nvPr/>
        </p:nvPicPr>
        <p:blipFill>
          <a:blip r:embed="rId1"/>
          <a:stretch/>
        </p:blipFill>
        <p:spPr>
          <a:xfrm>
            <a:off x="4041720" y="2492280"/>
            <a:ext cx="3655800" cy="5697000"/>
          </a:xfrm>
          <a:prstGeom prst="rect">
            <a:avLst/>
          </a:prstGeom>
          <a:ln w="0">
            <a:noFill/>
          </a:ln>
        </p:spPr>
      </p:pic>
      <p:pic>
        <p:nvPicPr>
          <p:cNvPr id="305" name="Picture 5" descr=""/>
          <p:cNvPicPr/>
          <p:nvPr/>
        </p:nvPicPr>
        <p:blipFill>
          <a:blip r:embed="rId2"/>
          <a:stretch/>
        </p:blipFill>
        <p:spPr>
          <a:xfrm>
            <a:off x="-711360" y="641520"/>
            <a:ext cx="4646160" cy="6216120"/>
          </a:xfrm>
          <a:prstGeom prst="rect">
            <a:avLst/>
          </a:prstGeom>
          <a:ln w="0">
            <a:noFill/>
          </a:ln>
        </p:spPr>
      </p:pic>
      <p:pic>
        <p:nvPicPr>
          <p:cNvPr id="306" name="Picture 6" descr=""/>
          <p:cNvPicPr/>
          <p:nvPr/>
        </p:nvPicPr>
        <p:blipFill>
          <a:blip r:embed="rId3"/>
          <a:stretch/>
        </p:blipFill>
        <p:spPr>
          <a:xfrm>
            <a:off x="7786800" y="641520"/>
            <a:ext cx="4912920" cy="6532200"/>
          </a:xfrm>
          <a:prstGeom prst="rect">
            <a:avLst/>
          </a:prstGeom>
          <a:ln w="0">
            <a:noFill/>
          </a:ln>
        </p:spPr>
      </p:pic>
      <p:pic>
        <p:nvPicPr>
          <p:cNvPr id="307" name="Picture 7" descr=""/>
          <p:cNvPicPr/>
          <p:nvPr/>
        </p:nvPicPr>
        <p:blipFill>
          <a:blip r:embed="rId4"/>
          <a:stretch/>
        </p:blipFill>
        <p:spPr>
          <a:xfrm>
            <a:off x="4041720" y="587520"/>
            <a:ext cx="3655800" cy="2471400"/>
          </a:xfrm>
          <a:prstGeom prst="rect">
            <a:avLst/>
          </a:prstGeom>
          <a:ln w="0">
            <a:noFill/>
          </a:ln>
        </p:spPr>
      </p:pic>
      <p:sp>
        <p:nvSpPr>
          <p:cNvPr id="308" name="Rectangle 8"/>
          <p:cNvSpPr/>
          <p:nvPr/>
        </p:nvSpPr>
        <p:spPr>
          <a:xfrm flipV="1">
            <a:off x="4041720" y="3059280"/>
            <a:ext cx="3655800" cy="820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37440" bIns="37440" anchor="ctr">
            <a:noAutofit/>
          </a:bodyPr>
          <a:p>
            <a:pPr>
              <a:lnSpc>
                <a:spcPct val="100000"/>
              </a:lnSpc>
            </a:pPr>
            <a:endParaRPr b="1" lang="hu-HU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9" name="Text Box 2"/>
          <p:cNvSpPr/>
          <p:nvPr/>
        </p:nvSpPr>
        <p:spPr>
          <a:xfrm>
            <a:off x="-38160" y="0"/>
            <a:ext cx="12191760" cy="638280"/>
          </a:xfrm>
          <a:prstGeom prst="rect">
            <a:avLst/>
          </a:prstGeom>
          <a:solidFill>
            <a:srgbClr val="ffcc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hu-HU" sz="3600" spc="-1" strike="noStrike">
                <a:solidFill>
                  <a:srgbClr val="000000"/>
                </a:solidFill>
                <a:latin typeface="Times New Roman"/>
              </a:rPr>
              <a:t>Új szegmentált mész-szivacs faj: </a:t>
            </a:r>
            <a:r>
              <a:rPr b="1" i="1" lang="hu-HU" sz="3600" spc="-1" strike="noStrike">
                <a:solidFill>
                  <a:srgbClr val="000000"/>
                </a:solidFill>
                <a:latin typeface="Times New Roman"/>
              </a:rPr>
              <a:t>Cryptocoelia kovacsi</a:t>
            </a:r>
            <a:endParaRPr b="0" lang="hu-HU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0" name="Text Box 9"/>
          <p:cNvSpPr/>
          <p:nvPr/>
        </p:nvSpPr>
        <p:spPr>
          <a:xfrm>
            <a:off x="-38160" y="6521400"/>
            <a:ext cx="3973320" cy="333000"/>
          </a:xfrm>
          <a:prstGeom prst="rect">
            <a:avLst/>
          </a:prstGeom>
          <a:solidFill>
            <a:srgbClr val="3366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i="1" lang="de-DE" sz="1600" spc="-1" strike="noStrike">
                <a:solidFill>
                  <a:srgbClr val="ffffff"/>
                </a:solidFill>
                <a:latin typeface="Times New Roman"/>
              </a:rPr>
              <a:t>Cryptocoelia zitteli</a:t>
            </a:r>
            <a:r>
              <a:rPr b="1" lang="de-DE" sz="1600" spc="-1" strike="noStrike">
                <a:solidFill>
                  <a:srgbClr val="ffffff"/>
                </a:solidFill>
                <a:latin typeface="Times New Roman"/>
              </a:rPr>
              <a:t> Steinmann</a:t>
            </a:r>
            <a:endParaRPr b="0" lang="hu-H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1" name="Text Box 10"/>
          <p:cNvSpPr/>
          <p:nvPr/>
        </p:nvSpPr>
        <p:spPr>
          <a:xfrm>
            <a:off x="4041720" y="6521400"/>
            <a:ext cx="3655800" cy="333000"/>
          </a:xfrm>
          <a:prstGeom prst="rect">
            <a:avLst/>
          </a:prstGeom>
          <a:solidFill>
            <a:srgbClr val="3366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i="1" lang="de-DE" sz="1600" spc="-1" strike="noStrike">
                <a:solidFill>
                  <a:srgbClr val="ffffff"/>
                </a:solidFill>
                <a:latin typeface="Times New Roman"/>
              </a:rPr>
              <a:t>Cryptocoelia zitteli</a:t>
            </a:r>
            <a:r>
              <a:rPr b="1" lang="de-DE" sz="1600" spc="-1" strike="noStrike">
                <a:solidFill>
                  <a:srgbClr val="ffffff"/>
                </a:solidFill>
                <a:latin typeface="Times New Roman"/>
              </a:rPr>
              <a:t> Steinmann</a:t>
            </a:r>
            <a:endParaRPr b="0" lang="hu-H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2" name="Text Box 11"/>
          <p:cNvSpPr/>
          <p:nvPr/>
        </p:nvSpPr>
        <p:spPr>
          <a:xfrm>
            <a:off x="7786800" y="641520"/>
            <a:ext cx="4366800" cy="576360"/>
          </a:xfrm>
          <a:prstGeom prst="rect">
            <a:avLst/>
          </a:prstGeom>
          <a:solidFill>
            <a:srgbClr val="3366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i="1" lang="de-DE" sz="1600" spc="-1" strike="noStrike">
                <a:solidFill>
                  <a:srgbClr val="ffffff"/>
                </a:solidFill>
                <a:latin typeface="Times New Roman"/>
              </a:rPr>
              <a:t>Cryptocoelia kovacsi</a:t>
            </a:r>
            <a:r>
              <a:rPr b="1" lang="de-DE" sz="1600" spc="-1" strike="noStrike">
                <a:solidFill>
                  <a:srgbClr val="ffffff"/>
                </a:solidFill>
                <a:latin typeface="Times New Roman"/>
              </a:rPr>
              <a:t> Flügel, Velledits, Senowbari-Daryan &amp; Riedel</a:t>
            </a:r>
            <a:endParaRPr b="0" lang="hu-H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3" name="Text Box 12"/>
          <p:cNvSpPr/>
          <p:nvPr/>
        </p:nvSpPr>
        <p:spPr>
          <a:xfrm>
            <a:off x="4041720" y="2722680"/>
            <a:ext cx="3655800" cy="333000"/>
          </a:xfrm>
          <a:prstGeom prst="rect">
            <a:avLst/>
          </a:prstGeom>
          <a:solidFill>
            <a:srgbClr val="3366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i="1" lang="de-DE" sz="1600" spc="-1" strike="noStrike">
                <a:solidFill>
                  <a:srgbClr val="ffffff"/>
                </a:solidFill>
                <a:latin typeface="Times New Roman"/>
              </a:rPr>
              <a:t>Cryptocoelia kovacsi</a:t>
            </a:r>
            <a:r>
              <a:rPr b="1" lang="de-DE" sz="1600" spc="-1" strike="noStrike">
                <a:solidFill>
                  <a:srgbClr val="ffffff"/>
                </a:solidFill>
                <a:latin typeface="Times New Roman"/>
              </a:rPr>
              <a:t> Flügel et al.</a:t>
            </a:r>
            <a:endParaRPr b="0" lang="hu-HU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Kép 5" descr="A képen képernyőkép, szöveg, tervezés látható&#10;&#10;Automatikusan generált leírás"/>
          <p:cNvPicPr/>
          <p:nvPr/>
        </p:nvPicPr>
        <p:blipFill>
          <a:blip r:embed="rId1"/>
          <a:stretch/>
        </p:blipFill>
        <p:spPr>
          <a:xfrm>
            <a:off x="113760" y="4188240"/>
            <a:ext cx="4358880" cy="1740600"/>
          </a:xfrm>
          <a:prstGeom prst="rect">
            <a:avLst/>
          </a:prstGeom>
          <a:ln w="0">
            <a:noFill/>
          </a:ln>
        </p:spPr>
      </p:pic>
      <p:pic>
        <p:nvPicPr>
          <p:cNvPr id="175" name="Kép 2" descr="A képen szöveg, térkép, diagram látható&#10;&#10;Automatikusan generált leírás"/>
          <p:cNvPicPr/>
          <p:nvPr/>
        </p:nvPicPr>
        <p:blipFill>
          <a:blip r:embed="rId2"/>
          <a:stretch/>
        </p:blipFill>
        <p:spPr>
          <a:xfrm>
            <a:off x="4752720" y="721800"/>
            <a:ext cx="7205040" cy="5207040"/>
          </a:xfrm>
          <a:prstGeom prst="rect">
            <a:avLst/>
          </a:prstGeom>
          <a:ln w="0">
            <a:noFill/>
          </a:ln>
        </p:spPr>
      </p:pic>
      <p:pic>
        <p:nvPicPr>
          <p:cNvPr id="176" name="Tartalom helye 4" descr="A képen szöveg, képernyőkép, Betűtípus, Grafika látható&#10;&#10;Automatikusan generált leírás"/>
          <p:cNvPicPr/>
          <p:nvPr/>
        </p:nvPicPr>
        <p:blipFill>
          <a:blip r:embed="rId3"/>
          <a:stretch/>
        </p:blipFill>
        <p:spPr>
          <a:xfrm>
            <a:off x="255240" y="786960"/>
            <a:ext cx="3731760" cy="2785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Picture 17" descr=""/>
          <p:cNvPicPr/>
          <p:nvPr/>
        </p:nvPicPr>
        <p:blipFill>
          <a:blip r:embed="rId1"/>
          <a:stretch/>
        </p:blipFill>
        <p:spPr>
          <a:xfrm>
            <a:off x="-168120" y="476280"/>
            <a:ext cx="4667040" cy="6381360"/>
          </a:xfrm>
          <a:prstGeom prst="rect">
            <a:avLst/>
          </a:prstGeom>
          <a:ln w="0">
            <a:noFill/>
          </a:ln>
        </p:spPr>
      </p:pic>
      <p:pic>
        <p:nvPicPr>
          <p:cNvPr id="315" name="Picture 18" descr=""/>
          <p:cNvPicPr/>
          <p:nvPr/>
        </p:nvPicPr>
        <p:blipFill>
          <a:blip r:embed="rId2"/>
          <a:stretch/>
        </p:blipFill>
        <p:spPr>
          <a:xfrm>
            <a:off x="4595760" y="1758960"/>
            <a:ext cx="7596000" cy="5098680"/>
          </a:xfrm>
          <a:prstGeom prst="rect">
            <a:avLst/>
          </a:prstGeom>
          <a:ln w="0">
            <a:noFill/>
          </a:ln>
        </p:spPr>
      </p:pic>
      <p:pic>
        <p:nvPicPr>
          <p:cNvPr id="316" name="Picture 20" descr=""/>
          <p:cNvPicPr/>
          <p:nvPr/>
        </p:nvPicPr>
        <p:blipFill>
          <a:blip r:embed="rId3"/>
          <a:stretch/>
        </p:blipFill>
        <p:spPr>
          <a:xfrm>
            <a:off x="8675640" y="476280"/>
            <a:ext cx="3516120" cy="2904840"/>
          </a:xfrm>
          <a:prstGeom prst="rect">
            <a:avLst/>
          </a:prstGeom>
          <a:ln w="0">
            <a:noFill/>
          </a:ln>
        </p:spPr>
      </p:pic>
      <p:pic>
        <p:nvPicPr>
          <p:cNvPr id="317" name="Picture 21" descr=""/>
          <p:cNvPicPr/>
          <p:nvPr/>
        </p:nvPicPr>
        <p:blipFill>
          <a:blip r:embed="rId4"/>
          <a:stretch/>
        </p:blipFill>
        <p:spPr>
          <a:xfrm>
            <a:off x="4583160" y="449280"/>
            <a:ext cx="4020840" cy="2908080"/>
          </a:xfrm>
          <a:prstGeom prst="rect">
            <a:avLst/>
          </a:prstGeom>
          <a:ln w="0">
            <a:noFill/>
          </a:ln>
        </p:spPr>
      </p:pic>
      <p:sp>
        <p:nvSpPr>
          <p:cNvPr id="318" name="Text Box 14"/>
          <p:cNvSpPr/>
          <p:nvPr/>
        </p:nvSpPr>
        <p:spPr>
          <a:xfrm>
            <a:off x="0" y="0"/>
            <a:ext cx="12191760" cy="638280"/>
          </a:xfrm>
          <a:prstGeom prst="rect">
            <a:avLst/>
          </a:prstGeom>
          <a:solidFill>
            <a:srgbClr val="ffcc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hu-HU" sz="3600" spc="-1" strike="noStrike">
                <a:solidFill>
                  <a:srgbClr val="000000"/>
                </a:solidFill>
                <a:latin typeface="Times New Roman"/>
              </a:rPr>
              <a:t>Új zöldalga faj: </a:t>
            </a:r>
            <a:r>
              <a:rPr b="1" i="1" lang="hu-HU" sz="3600" spc="-1" strike="noStrike">
                <a:solidFill>
                  <a:srgbClr val="000000"/>
                </a:solidFill>
                <a:latin typeface="Times New Roman"/>
              </a:rPr>
              <a:t>Egericodium hungaricum</a:t>
            </a:r>
            <a:endParaRPr b="0" lang="hu-HU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9" name="Rectangle 22"/>
          <p:cNvSpPr/>
          <p:nvPr/>
        </p:nvSpPr>
        <p:spPr>
          <a:xfrm>
            <a:off x="4498920" y="3325680"/>
            <a:ext cx="7692840" cy="1155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1" lang="hu-HU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0" name="Rectangle 23"/>
          <p:cNvSpPr/>
          <p:nvPr/>
        </p:nvSpPr>
        <p:spPr>
          <a:xfrm rot="16200000">
            <a:off x="1429560" y="3692160"/>
            <a:ext cx="6216120" cy="1155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1" lang="hu-HU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1" name="Rectangle 24"/>
          <p:cNvSpPr/>
          <p:nvPr/>
        </p:nvSpPr>
        <p:spPr>
          <a:xfrm rot="16200000">
            <a:off x="7290720" y="1955520"/>
            <a:ext cx="2742840" cy="1155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1" lang="hu-HU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2" name="Text Box 25"/>
          <p:cNvSpPr/>
          <p:nvPr/>
        </p:nvSpPr>
        <p:spPr>
          <a:xfrm>
            <a:off x="4224240" y="3325680"/>
            <a:ext cx="4176360" cy="576360"/>
          </a:xfrm>
          <a:prstGeom prst="rect">
            <a:avLst/>
          </a:prstGeom>
          <a:solidFill>
            <a:srgbClr val="3366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i="1" lang="de-DE" sz="1600" spc="-1" strike="noStrike">
                <a:solidFill>
                  <a:srgbClr val="ffffff"/>
                </a:solidFill>
                <a:latin typeface="Times New Roman"/>
              </a:rPr>
              <a:t>Egericodium hungaricum</a:t>
            </a:r>
            <a:r>
              <a:rPr b="1" lang="de-DE" sz="1600" spc="-1" strike="noStrike">
                <a:solidFill>
                  <a:srgbClr val="ffffff"/>
                </a:solidFill>
                <a:latin typeface="Times New Roman"/>
              </a:rPr>
              <a:t> Flügel, Velledits, Senowbari-Daryan &amp; Riedel</a:t>
            </a:r>
            <a:endParaRPr b="0" lang="hu-HU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PlaceHolder 1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1" lang="hu-HU" sz="2800" spc="-1" strike="noStrike">
                <a:solidFill>
                  <a:srgbClr val="000000"/>
                </a:solidFill>
                <a:latin typeface="Times New Roman"/>
              </a:rPr>
              <a:t>Szegmentált mész-szivacs (Sphinctozoa): 20 faj</a:t>
            </a:r>
            <a:endParaRPr b="0" lang="hu-HU" sz="2800" spc="-1" strike="noStrike">
              <a:solidFill>
                <a:srgbClr val="000000"/>
              </a:solidFill>
              <a:latin typeface="Aptos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1" lang="hu-HU" sz="2800" spc="-1" strike="noStrike">
                <a:solidFill>
                  <a:srgbClr val="000000"/>
                </a:solidFill>
                <a:latin typeface="Times New Roman"/>
              </a:rPr>
              <a:t>Nem szegmentált mész-szivacs (Inozoa): 1 faj</a:t>
            </a:r>
            <a:endParaRPr b="0" lang="hu-HU" sz="2800" spc="-1" strike="noStrike">
              <a:solidFill>
                <a:srgbClr val="000000"/>
              </a:solidFill>
              <a:latin typeface="Aptos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1" lang="hu-HU" sz="2800" spc="-1" strike="noStrike">
                <a:solidFill>
                  <a:srgbClr val="000000"/>
                </a:solidFill>
                <a:latin typeface="Times New Roman"/>
              </a:rPr>
              <a:t>Korall: 3 faj</a:t>
            </a:r>
            <a:endParaRPr b="0" lang="hu-HU" sz="2800" spc="-1" strike="noStrike">
              <a:solidFill>
                <a:srgbClr val="000000"/>
              </a:solidFill>
              <a:latin typeface="Aptos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1" lang="hu-HU" sz="2800" spc="-1" strike="noStrike">
                <a:solidFill>
                  <a:srgbClr val="000000"/>
                </a:solidFill>
                <a:latin typeface="Times New Roman"/>
              </a:rPr>
              <a:t>Hydrozoa: 1 genus</a:t>
            </a:r>
            <a:endParaRPr b="0" lang="hu-HU" sz="2800" spc="-1" strike="noStrike">
              <a:solidFill>
                <a:srgbClr val="000000"/>
              </a:solidFill>
              <a:latin typeface="Aptos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1" lang="hu-HU" sz="2800" spc="-1" strike="noStrike">
                <a:solidFill>
                  <a:srgbClr val="000000"/>
                </a:solidFill>
                <a:latin typeface="Times New Roman"/>
              </a:rPr>
              <a:t>Bryozoa: 1 genus</a:t>
            </a:r>
            <a:endParaRPr b="0" lang="hu-HU" sz="2800" spc="-1" strike="noStrike">
              <a:solidFill>
                <a:srgbClr val="000000"/>
              </a:solidFill>
              <a:latin typeface="Aptos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1" lang="hu-HU" sz="2800" spc="-1" strike="noStrike">
                <a:solidFill>
                  <a:srgbClr val="000000"/>
                </a:solidFill>
                <a:latin typeface="Times New Roman"/>
              </a:rPr>
              <a:t>Foraminifera 10 faj</a:t>
            </a:r>
            <a:endParaRPr b="0" lang="hu-HU" sz="2800" spc="-1" strike="noStrike">
              <a:solidFill>
                <a:srgbClr val="000000"/>
              </a:solidFill>
              <a:latin typeface="Aptos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1" lang="hu-HU" sz="2800" spc="-1" strike="noStrike">
                <a:solidFill>
                  <a:srgbClr val="000000"/>
                </a:solidFill>
                <a:latin typeface="Times New Roman"/>
              </a:rPr>
              <a:t>Alga: 6 faj</a:t>
            </a:r>
            <a:endParaRPr b="0" lang="hu-HU" sz="2800" spc="-1" strike="noStrike">
              <a:solidFill>
                <a:srgbClr val="000000"/>
              </a:solidFill>
              <a:latin typeface="Aptos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1" lang="hu-HU" sz="2800" spc="-1" strike="noStrike">
                <a:solidFill>
                  <a:srgbClr val="000000"/>
                </a:solidFill>
                <a:latin typeface="Times New Roman"/>
              </a:rPr>
              <a:t>Mikroproblematikum: 16</a:t>
            </a:r>
            <a:endParaRPr b="0" lang="hu-H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324" name="Text Box 14"/>
          <p:cNvSpPr/>
          <p:nvPr/>
        </p:nvSpPr>
        <p:spPr>
          <a:xfrm>
            <a:off x="0" y="0"/>
            <a:ext cx="12191760" cy="638280"/>
          </a:xfrm>
          <a:prstGeom prst="rect">
            <a:avLst/>
          </a:prstGeom>
          <a:solidFill>
            <a:srgbClr val="ffcc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hu-HU" sz="3600" spc="-1" strike="noStrike">
                <a:solidFill>
                  <a:srgbClr val="000000"/>
                </a:solidFill>
                <a:latin typeface="Times New Roman"/>
              </a:rPr>
              <a:t>A bükki zátonyokból leírt fajok száma</a:t>
            </a:r>
            <a:endParaRPr b="0" lang="hu-HU" sz="3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70c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Tartalom helye 5" descr="A képen természet, zátony, korall, víz alatti látható&#10;&#10;Automatikusan generált leírás"/>
          <p:cNvPicPr/>
          <p:nvPr/>
        </p:nvPicPr>
        <p:blipFill>
          <a:blip r:embed="rId1"/>
          <a:stretch/>
        </p:blipFill>
        <p:spPr>
          <a:xfrm>
            <a:off x="-3257640" y="0"/>
            <a:ext cx="10137960" cy="6842880"/>
          </a:xfrm>
          <a:prstGeom prst="rect">
            <a:avLst/>
          </a:prstGeom>
          <a:ln w="0">
            <a:noFill/>
          </a:ln>
        </p:spPr>
      </p:pic>
      <p:pic>
        <p:nvPicPr>
          <p:cNvPr id="326" name="Picture 2" descr=""/>
          <p:cNvPicPr/>
          <p:nvPr/>
        </p:nvPicPr>
        <p:blipFill>
          <a:blip r:embed="rId2"/>
          <a:stretch/>
        </p:blipFill>
        <p:spPr>
          <a:xfrm>
            <a:off x="7007760" y="0"/>
            <a:ext cx="5168160" cy="7067880"/>
          </a:xfrm>
          <a:prstGeom prst="rect">
            <a:avLst/>
          </a:prstGeom>
          <a:ln w="0">
            <a:noFill/>
          </a:ln>
        </p:spPr>
      </p:pic>
      <p:pic>
        <p:nvPicPr>
          <p:cNvPr id="327" name="Picture 6" descr="Sponge v coral: overfishing brings Caribbean reefs to the brink of a new  battle"/>
          <p:cNvPicPr/>
          <p:nvPr/>
        </p:nvPicPr>
        <p:blipFill>
          <a:blip r:embed="rId3"/>
          <a:stretch/>
        </p:blipFill>
        <p:spPr>
          <a:xfrm>
            <a:off x="-9926280" y="1061280"/>
            <a:ext cx="2823840" cy="3490560"/>
          </a:xfrm>
          <a:prstGeom prst="rect">
            <a:avLst/>
          </a:prstGeom>
          <a:ln w="0">
            <a:noFill/>
          </a:ln>
        </p:spPr>
      </p:pic>
      <p:pic>
        <p:nvPicPr>
          <p:cNvPr id="328" name="Picture 2" descr=""/>
          <p:cNvPicPr/>
          <p:nvPr/>
        </p:nvPicPr>
        <p:blipFill>
          <a:blip r:embed="rId4"/>
          <a:stretch/>
        </p:blipFill>
        <p:spPr>
          <a:xfrm>
            <a:off x="-8345880" y="6302520"/>
            <a:ext cx="5761080" cy="5617080"/>
          </a:xfrm>
          <a:prstGeom prst="rect">
            <a:avLst/>
          </a:prstGeom>
          <a:ln w="0">
            <a:noFill/>
          </a:ln>
        </p:spPr>
      </p:pic>
      <p:pic>
        <p:nvPicPr>
          <p:cNvPr id="329" name="Picture 4" descr="Sea Sponge Facts | Types of Sponges | DK Find Out"/>
          <p:cNvPicPr/>
          <p:nvPr/>
        </p:nvPicPr>
        <p:blipFill>
          <a:blip r:embed="rId5"/>
          <a:stretch/>
        </p:blipFill>
        <p:spPr>
          <a:xfrm>
            <a:off x="-8514360" y="-1882800"/>
            <a:ext cx="2823840" cy="1882440"/>
          </a:xfrm>
          <a:prstGeom prst="rect">
            <a:avLst/>
          </a:prstGeom>
          <a:ln w="0">
            <a:noFill/>
          </a:ln>
        </p:spPr>
      </p:pic>
      <p:sp>
        <p:nvSpPr>
          <p:cNvPr id="330" name="Szövegdoboz 3"/>
          <p:cNvSpPr/>
          <p:nvPr/>
        </p:nvSpPr>
        <p:spPr>
          <a:xfrm>
            <a:off x="3149640" y="585720"/>
            <a:ext cx="6162840" cy="759960"/>
          </a:xfrm>
          <a:prstGeom prst="rect">
            <a:avLst/>
          </a:prstGeom>
          <a:solidFill>
            <a:schemeClr val="accent1">
              <a:lumMod val="20000"/>
              <a:lumOff val="80000"/>
              <a:alpha val="68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hu-HU" sz="4400" spc="-1" strike="noStrike">
                <a:solidFill>
                  <a:srgbClr val="ffffff"/>
                </a:solidFill>
                <a:latin typeface="Times New Roman"/>
              </a:rPr>
              <a:t>Köszönöm a figyelmet</a:t>
            </a:r>
            <a:r>
              <a:rPr b="1" lang="hu-HU" sz="4400" spc="-1" strike="noStrike">
                <a:solidFill>
                  <a:srgbClr val="ffffff"/>
                </a:solidFill>
                <a:latin typeface="Aptos Display"/>
              </a:rPr>
              <a:t>! </a:t>
            </a:r>
            <a:endParaRPr b="0" lang="hu-HU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Kép 7" descr="A képen kültéri, természet, ég, geológia látható&#10;&#10;Automatikusan generált leírás"/>
          <p:cNvPicPr/>
          <p:nvPr/>
        </p:nvPicPr>
        <p:blipFill>
          <a:blip r:embed="rId1"/>
          <a:stretch/>
        </p:blipFill>
        <p:spPr>
          <a:xfrm>
            <a:off x="-286200" y="2590920"/>
            <a:ext cx="8759880" cy="4927320"/>
          </a:xfrm>
          <a:prstGeom prst="rect">
            <a:avLst/>
          </a:prstGeom>
          <a:ln w="0">
            <a:noFill/>
          </a:ln>
        </p:spPr>
      </p:pic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4673520" y="543600"/>
            <a:ext cx="726408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 indent="0" algn="ctr">
              <a:lnSpc>
                <a:spcPct val="90000"/>
              </a:lnSpc>
              <a:buNone/>
            </a:pPr>
            <a:r>
              <a:rPr b="1" lang="hu-HU" sz="3600" spc="-1" strike="noStrike">
                <a:solidFill>
                  <a:srgbClr val="000000"/>
                </a:solidFill>
                <a:latin typeface="Times New Roman"/>
              </a:rPr>
              <a:t>Ahogy 1987-ben elkezdődött </a:t>
            </a:r>
            <a:endParaRPr b="0" lang="hu-HU" sz="3600" spc="-1" strike="noStrike">
              <a:solidFill>
                <a:srgbClr val="000000"/>
              </a:solidFill>
              <a:latin typeface="Aptos"/>
            </a:endParaRPr>
          </a:p>
        </p:txBody>
      </p:sp>
      <p:pic>
        <p:nvPicPr>
          <p:cNvPr id="179" name="Picture 4" descr="Ingyenes képek : szikla, nő, kaland, pihenés, mászó, sziklamászás,  hegymászó, extrém sport, mászik, hegymászás, sport-, biztos, abseil,  meredek fal, ereszkedés, rekreációs, közepes biztonság, egyéni sportok,  sportmászó, kötél technológia 2304x3072 ..."/>
          <p:cNvPicPr/>
          <p:nvPr/>
        </p:nvPicPr>
        <p:blipFill>
          <a:blip r:embed="rId2"/>
          <a:stretch/>
        </p:blipFill>
        <p:spPr>
          <a:xfrm>
            <a:off x="8625600" y="2590920"/>
            <a:ext cx="3690720" cy="4927320"/>
          </a:xfrm>
          <a:prstGeom prst="rect">
            <a:avLst/>
          </a:prstGeom>
          <a:ln w="0">
            <a:noFill/>
          </a:ln>
        </p:spPr>
      </p:pic>
      <p:pic>
        <p:nvPicPr>
          <p:cNvPr id="180" name="Picture 2" descr="Rablóvár a Hór-völgyében"/>
          <p:cNvPicPr/>
          <p:nvPr/>
        </p:nvPicPr>
        <p:blipFill>
          <a:blip r:embed="rId3"/>
          <a:stretch/>
        </p:blipFill>
        <p:spPr>
          <a:xfrm>
            <a:off x="0" y="0"/>
            <a:ext cx="4357080" cy="2450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Picture 10" descr="Bora Bora #1 Photograph by Marcello Bertinetti - Fine Art America"/>
          <p:cNvPicPr/>
          <p:nvPr/>
        </p:nvPicPr>
        <p:blipFill>
          <a:blip r:embed="rId1"/>
          <a:stretch/>
        </p:blipFill>
        <p:spPr>
          <a:xfrm>
            <a:off x="-131040" y="2691000"/>
            <a:ext cx="7471440" cy="4609800"/>
          </a:xfrm>
          <a:prstGeom prst="rect">
            <a:avLst/>
          </a:prstGeom>
          <a:ln w="0">
            <a:noFill/>
          </a:ln>
        </p:spPr>
      </p:pic>
      <p:pic>
        <p:nvPicPr>
          <p:cNvPr id="182" name="Picture 6" descr=""/>
          <p:cNvPicPr/>
          <p:nvPr/>
        </p:nvPicPr>
        <p:blipFill>
          <a:blip r:embed="rId2"/>
          <a:stretch/>
        </p:blipFill>
        <p:spPr>
          <a:xfrm>
            <a:off x="7507440" y="-1080"/>
            <a:ext cx="4684320" cy="3655800"/>
          </a:xfrm>
          <a:prstGeom prst="rect">
            <a:avLst/>
          </a:prstGeom>
          <a:ln w="0">
            <a:noFill/>
          </a:ln>
        </p:spPr>
      </p:pic>
      <p:pic>
        <p:nvPicPr>
          <p:cNvPr id="183" name="Kép 3" descr="A képen természet, ég, felhő, víz látható&#10;&#10;Automatikusan generált leírás"/>
          <p:cNvPicPr/>
          <p:nvPr/>
        </p:nvPicPr>
        <p:blipFill>
          <a:blip r:embed="rId3"/>
          <a:stretch/>
        </p:blipFill>
        <p:spPr>
          <a:xfrm>
            <a:off x="7507440" y="3747600"/>
            <a:ext cx="4684320" cy="3122640"/>
          </a:xfrm>
          <a:prstGeom prst="rect">
            <a:avLst/>
          </a:prstGeom>
          <a:ln w="0">
            <a:noFill/>
          </a:ln>
        </p:spPr>
      </p:pic>
      <p:sp>
        <p:nvSpPr>
          <p:cNvPr id="184" name="Szövegdoboz 1"/>
          <p:cNvSpPr/>
          <p:nvPr/>
        </p:nvSpPr>
        <p:spPr>
          <a:xfrm>
            <a:off x="4515840" y="622440"/>
            <a:ext cx="2619360" cy="118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hu-HU" sz="3600" spc="-1" strike="noStrike">
                <a:solidFill>
                  <a:srgbClr val="000000"/>
                </a:solidFill>
                <a:latin typeface="Times New Roman"/>
              </a:rPr>
              <a:t>A zátony szó</a:t>
            </a:r>
            <a:endParaRPr b="0" lang="hu-HU" sz="36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hu-HU" sz="36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1" lang="hu-HU" sz="3600" spc="-1" strike="noStrike">
                <a:solidFill>
                  <a:srgbClr val="000000"/>
                </a:solidFill>
                <a:latin typeface="Times New Roman"/>
              </a:rPr>
              <a:t>jelentése</a:t>
            </a:r>
            <a:endParaRPr b="0" lang="hu-HU" sz="3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5" name="Picture 12" descr="Cook kapitány kegyetlen halála - Érdekes sztorik a múltból"/>
          <p:cNvPicPr/>
          <p:nvPr/>
        </p:nvPicPr>
        <p:blipFill>
          <a:blip r:embed="rId4"/>
          <a:stretch/>
        </p:blipFill>
        <p:spPr>
          <a:xfrm>
            <a:off x="-131040" y="0"/>
            <a:ext cx="4524840" cy="2548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subTitle"/>
          </p:nvPr>
        </p:nvSpPr>
        <p:spPr>
          <a:xfrm>
            <a:off x="2895480" y="3886200"/>
            <a:ext cx="6400440" cy="17521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algn="ctr"/>
            <a:endParaRPr b="0" lang="hu-HU" sz="2400" spc="-1" strike="noStrike">
              <a:solidFill>
                <a:srgbClr val="000000"/>
              </a:solidFill>
              <a:latin typeface="Aptos"/>
            </a:endParaRPr>
          </a:p>
        </p:txBody>
      </p:sp>
      <p:pic>
        <p:nvPicPr>
          <p:cNvPr id="187" name="Picture 4" descr=""/>
          <p:cNvPicPr/>
          <p:nvPr/>
        </p:nvPicPr>
        <p:blipFill>
          <a:blip r:embed="rId1"/>
          <a:stretch/>
        </p:blipFill>
        <p:spPr>
          <a:xfrm>
            <a:off x="1967040" y="692280"/>
            <a:ext cx="8037360" cy="6039360"/>
          </a:xfrm>
          <a:prstGeom prst="rect">
            <a:avLst/>
          </a:prstGeom>
          <a:ln w="0">
            <a:noFill/>
          </a:ln>
        </p:spPr>
      </p:pic>
      <p:sp>
        <p:nvSpPr>
          <p:cNvPr id="188" name="Text Box 5"/>
          <p:cNvSpPr/>
          <p:nvPr/>
        </p:nvSpPr>
        <p:spPr>
          <a:xfrm>
            <a:off x="2424240" y="692280"/>
            <a:ext cx="4176360" cy="36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901"/>
              </a:spcBef>
            </a:pPr>
            <a:endParaRPr b="0" lang="hu-HU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89" name="Text Box 6"/>
          <p:cNvSpPr/>
          <p:nvPr/>
        </p:nvSpPr>
        <p:spPr>
          <a:xfrm>
            <a:off x="8585280" y="6362640"/>
            <a:ext cx="14216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800" spc="-1" strike="noStrike">
                <a:solidFill>
                  <a:srgbClr val="000000"/>
                </a:solidFill>
                <a:latin typeface="Aptos"/>
              </a:rPr>
              <a:t>James 1983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0" name="Szövegdoboz 1"/>
          <p:cNvSpPr/>
          <p:nvPr/>
        </p:nvSpPr>
        <p:spPr>
          <a:xfrm>
            <a:off x="0" y="-31680"/>
            <a:ext cx="12191760" cy="638280"/>
          </a:xfrm>
          <a:prstGeom prst="rect">
            <a:avLst/>
          </a:prstGeom>
          <a:solidFill>
            <a:srgbClr val="ffcc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hu-HU" sz="3600" spc="-1" strike="noStrike">
                <a:solidFill>
                  <a:srgbClr val="000000"/>
                </a:solidFill>
                <a:latin typeface="Times New Roman"/>
              </a:rPr>
              <a:t>A zátonyokat felépítő fosszíliák a földtörténetben </a:t>
            </a:r>
            <a:endParaRPr b="0" lang="hu-HU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1" name="Ellipszis 2"/>
          <p:cNvSpPr/>
          <p:nvPr/>
        </p:nvSpPr>
        <p:spPr>
          <a:xfrm>
            <a:off x="7761600" y="3104640"/>
            <a:ext cx="1534320" cy="2440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Apto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5929200" y="0"/>
            <a:ext cx="3304800" cy="740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 indent="0">
              <a:lnSpc>
                <a:spcPct val="90000"/>
              </a:lnSpc>
              <a:buNone/>
            </a:pPr>
            <a:r>
              <a:rPr b="1" lang="hu-HU" sz="3600" spc="-1" strike="noStrike">
                <a:solidFill>
                  <a:srgbClr val="000000"/>
                </a:solidFill>
                <a:latin typeface="Times New Roman"/>
              </a:rPr>
              <a:t>Szivacsok</a:t>
            </a:r>
            <a:endParaRPr b="0" lang="hu-HU" sz="3600" spc="-1" strike="noStrike">
              <a:solidFill>
                <a:srgbClr val="000000"/>
              </a:solidFill>
              <a:latin typeface="Aptos"/>
            </a:endParaRPr>
          </a:p>
        </p:txBody>
      </p:sp>
      <p:pic>
        <p:nvPicPr>
          <p:cNvPr id="193" name="Tartalom helye 4" descr="A képen kültéri, szivacs, óceánfenék látható&#10;&#10;Automatikusan generált leírás"/>
          <p:cNvPicPr/>
          <p:nvPr/>
        </p:nvPicPr>
        <p:blipFill>
          <a:blip r:embed="rId1"/>
          <a:stretch/>
        </p:blipFill>
        <p:spPr>
          <a:xfrm>
            <a:off x="9262080" y="-1346040"/>
            <a:ext cx="3165480" cy="4220640"/>
          </a:xfrm>
          <a:prstGeom prst="rect">
            <a:avLst/>
          </a:prstGeom>
          <a:ln w="0">
            <a:noFill/>
          </a:ln>
        </p:spPr>
      </p:pic>
      <p:pic>
        <p:nvPicPr>
          <p:cNvPr id="194" name="Kép 6" descr="A képen úszás, víz alatti, óceánfenék látható&#10;&#10;Automatikusan generált leírás"/>
          <p:cNvPicPr/>
          <p:nvPr/>
        </p:nvPicPr>
        <p:blipFill>
          <a:blip r:embed="rId2"/>
          <a:stretch/>
        </p:blipFill>
        <p:spPr>
          <a:xfrm>
            <a:off x="0" y="-254520"/>
            <a:ext cx="4699800" cy="3133080"/>
          </a:xfrm>
          <a:prstGeom prst="rect">
            <a:avLst/>
          </a:prstGeom>
          <a:ln w="0">
            <a:noFill/>
          </a:ln>
        </p:spPr>
      </p:pic>
      <p:pic>
        <p:nvPicPr>
          <p:cNvPr id="195" name="Picture 2" descr="Untitled"/>
          <p:cNvPicPr/>
          <p:nvPr/>
        </p:nvPicPr>
        <p:blipFill>
          <a:blip r:embed="rId3"/>
          <a:stretch/>
        </p:blipFill>
        <p:spPr>
          <a:xfrm>
            <a:off x="4819320" y="733680"/>
            <a:ext cx="4310640" cy="2055600"/>
          </a:xfrm>
          <a:prstGeom prst="rect">
            <a:avLst/>
          </a:prstGeom>
          <a:ln w="0">
            <a:noFill/>
          </a:ln>
        </p:spPr>
      </p:pic>
      <p:pic>
        <p:nvPicPr>
          <p:cNvPr id="196" name="Picture 2" descr=""/>
          <p:cNvPicPr/>
          <p:nvPr/>
        </p:nvPicPr>
        <p:blipFill>
          <a:blip r:embed="rId4"/>
          <a:stretch/>
        </p:blipFill>
        <p:spPr>
          <a:xfrm>
            <a:off x="-24840" y="2993040"/>
            <a:ext cx="3776760" cy="5164920"/>
          </a:xfrm>
          <a:prstGeom prst="rect">
            <a:avLst/>
          </a:prstGeom>
          <a:ln w="0">
            <a:noFill/>
          </a:ln>
        </p:spPr>
      </p:pic>
      <p:pic>
        <p:nvPicPr>
          <p:cNvPr id="197" name="Picture 6" descr="Sponge v coral: overfishing brings Caribbean reefs to the brink of a new  battle"/>
          <p:cNvPicPr/>
          <p:nvPr/>
        </p:nvPicPr>
        <p:blipFill>
          <a:blip r:embed="rId5"/>
          <a:stretch/>
        </p:blipFill>
        <p:spPr>
          <a:xfrm>
            <a:off x="9062640" y="2993040"/>
            <a:ext cx="3126600" cy="3864600"/>
          </a:xfrm>
          <a:prstGeom prst="rect">
            <a:avLst/>
          </a:prstGeom>
          <a:ln w="0">
            <a:noFill/>
          </a:ln>
        </p:spPr>
      </p:pic>
      <p:pic>
        <p:nvPicPr>
          <p:cNvPr id="198" name="Picture 2" descr=""/>
          <p:cNvPicPr/>
          <p:nvPr/>
        </p:nvPicPr>
        <p:blipFill>
          <a:blip r:embed="rId6"/>
          <a:stretch/>
        </p:blipFill>
        <p:spPr>
          <a:xfrm>
            <a:off x="3904560" y="2993040"/>
            <a:ext cx="5030640" cy="4904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Picture 4" descr="background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pic>
        <p:nvPicPr>
          <p:cNvPr id="200" name="Picture 10" descr="5760700_M_2_v0419_rev"/>
          <p:cNvPicPr/>
          <p:nvPr/>
        </p:nvPicPr>
        <p:blipFill>
          <a:blip r:embed="rId2"/>
          <a:stretch/>
        </p:blipFill>
        <p:spPr>
          <a:xfrm>
            <a:off x="-159120" y="0"/>
            <a:ext cx="3768480" cy="3768480"/>
          </a:xfrm>
          <a:prstGeom prst="rect">
            <a:avLst/>
          </a:prstGeom>
          <a:ln w="0">
            <a:noFill/>
          </a:ln>
        </p:spPr>
      </p:pic>
      <p:pic>
        <p:nvPicPr>
          <p:cNvPr id="201" name="Picture 9" descr="neu-1"/>
          <p:cNvPicPr/>
          <p:nvPr/>
        </p:nvPicPr>
        <p:blipFill>
          <a:blip r:embed="rId3"/>
          <a:stretch/>
        </p:blipFill>
        <p:spPr>
          <a:xfrm>
            <a:off x="7219080" y="131760"/>
            <a:ext cx="703080" cy="1421280"/>
          </a:xfrm>
          <a:prstGeom prst="rect">
            <a:avLst/>
          </a:prstGeom>
          <a:ln w="0">
            <a:noFill/>
          </a:ln>
        </p:spPr>
      </p:pic>
      <p:pic>
        <p:nvPicPr>
          <p:cNvPr id="202" name="Picture 5" descr="Fig_09_Senowbari et al"/>
          <p:cNvPicPr/>
          <p:nvPr/>
        </p:nvPicPr>
        <p:blipFill>
          <a:blip r:embed="rId4"/>
          <a:stretch/>
        </p:blipFill>
        <p:spPr>
          <a:xfrm>
            <a:off x="7978680" y="157320"/>
            <a:ext cx="4212720" cy="6438600"/>
          </a:xfrm>
          <a:prstGeom prst="rect">
            <a:avLst/>
          </a:prstGeom>
          <a:ln w="0">
            <a:noFill/>
          </a:ln>
        </p:spPr>
      </p:pic>
      <p:sp>
        <p:nvSpPr>
          <p:cNvPr id="203" name="Szövegdoboz 1"/>
          <p:cNvSpPr/>
          <p:nvPr/>
        </p:nvSpPr>
        <p:spPr>
          <a:xfrm>
            <a:off x="8713800" y="6041160"/>
            <a:ext cx="21700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800" spc="-1" strike="noStrike">
                <a:solidFill>
                  <a:srgbClr val="ffffff"/>
                </a:solidFill>
                <a:latin typeface="Aptos"/>
              </a:rPr>
              <a:t>Velledits et al. 2011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Picture 5" descr=""/>
          <p:cNvPicPr/>
          <p:nvPr/>
        </p:nvPicPr>
        <p:blipFill>
          <a:blip r:embed="rId1"/>
          <a:stretch/>
        </p:blipFill>
        <p:spPr>
          <a:xfrm>
            <a:off x="3954600" y="3859200"/>
            <a:ext cx="4176360" cy="2998440"/>
          </a:xfrm>
          <a:prstGeom prst="rect">
            <a:avLst/>
          </a:prstGeom>
          <a:ln w="0">
            <a:noFill/>
          </a:ln>
        </p:spPr>
      </p:pic>
      <p:pic>
        <p:nvPicPr>
          <p:cNvPr id="205" name="Picture 6" descr=""/>
          <p:cNvPicPr/>
          <p:nvPr/>
        </p:nvPicPr>
        <p:blipFill>
          <a:blip r:embed="rId2"/>
          <a:stretch/>
        </p:blipFill>
        <p:spPr>
          <a:xfrm>
            <a:off x="3954600" y="641520"/>
            <a:ext cx="4176360" cy="3034800"/>
          </a:xfrm>
          <a:prstGeom prst="rect">
            <a:avLst/>
          </a:prstGeom>
          <a:ln w="0">
            <a:noFill/>
          </a:ln>
        </p:spPr>
      </p:pic>
      <p:pic>
        <p:nvPicPr>
          <p:cNvPr id="206" name="Picture 7" descr=""/>
          <p:cNvPicPr/>
          <p:nvPr/>
        </p:nvPicPr>
        <p:blipFill>
          <a:blip r:embed="rId3"/>
          <a:stretch/>
        </p:blipFill>
        <p:spPr>
          <a:xfrm>
            <a:off x="8209080" y="641520"/>
            <a:ext cx="3982680" cy="6216120"/>
          </a:xfrm>
          <a:prstGeom prst="rect">
            <a:avLst/>
          </a:prstGeom>
          <a:ln w="0">
            <a:noFill/>
          </a:ln>
        </p:spPr>
      </p:pic>
      <p:grpSp>
        <p:nvGrpSpPr>
          <p:cNvPr id="207" name="Group 13"/>
          <p:cNvGrpSpPr/>
          <p:nvPr/>
        </p:nvGrpSpPr>
        <p:grpSpPr>
          <a:xfrm>
            <a:off x="360" y="628560"/>
            <a:ext cx="3874680" cy="6216120"/>
            <a:chOff x="360" y="628560"/>
            <a:chExt cx="3874680" cy="6216120"/>
          </a:xfrm>
        </p:grpSpPr>
        <p:pic>
          <p:nvPicPr>
            <p:cNvPr id="208" name="Picture 4" descr=""/>
            <p:cNvPicPr/>
            <p:nvPr/>
          </p:nvPicPr>
          <p:blipFill>
            <a:blip r:embed="rId4"/>
            <a:stretch/>
          </p:blipFill>
          <p:spPr>
            <a:xfrm flipH="1">
              <a:off x="360" y="628560"/>
              <a:ext cx="3874680" cy="6216120"/>
            </a:xfrm>
            <a:prstGeom prst="rect">
              <a:avLst/>
            </a:prstGeom>
            <a:ln w="0">
              <a:noFill/>
            </a:ln>
          </p:spPr>
        </p:pic>
        <p:grpSp>
          <p:nvGrpSpPr>
            <p:cNvPr id="209" name="Group 12"/>
            <p:cNvGrpSpPr/>
            <p:nvPr/>
          </p:nvGrpSpPr>
          <p:grpSpPr>
            <a:xfrm>
              <a:off x="2176200" y="717840"/>
              <a:ext cx="1601640" cy="394560"/>
              <a:chOff x="2176200" y="717840"/>
              <a:chExt cx="1601640" cy="394560"/>
            </a:xfrm>
          </p:grpSpPr>
          <p:sp>
            <p:nvSpPr>
              <p:cNvPr id="210" name="Text Box 9"/>
              <p:cNvSpPr/>
              <p:nvPr/>
            </p:nvSpPr>
            <p:spPr>
              <a:xfrm>
                <a:off x="2176200" y="717840"/>
                <a:ext cx="1601640" cy="394560"/>
              </a:xfrm>
              <a:prstGeom prst="rect">
                <a:avLst/>
              </a:prstGeom>
              <a:solidFill>
                <a:schemeClr val="bg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de-DE" sz="2000" spc="-1" strike="noStrike">
                    <a:solidFill>
                      <a:srgbClr val="000000"/>
                    </a:solidFill>
                    <a:latin typeface="Times New Roman"/>
                  </a:rPr>
                  <a:t> </a:t>
                </a:r>
                <a:r>
                  <a:rPr b="1" lang="de-DE" sz="2000" spc="-1" strike="noStrike">
                    <a:solidFill>
                      <a:srgbClr val="000000"/>
                    </a:solidFill>
                    <a:latin typeface="Times New Roman"/>
                  </a:rPr>
                  <a:t>2 mm </a:t>
                </a:r>
                <a:endParaRPr b="0" lang="hu-HU" sz="20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1" name="Line 10"/>
              <p:cNvSpPr/>
              <p:nvPr/>
            </p:nvSpPr>
            <p:spPr>
              <a:xfrm>
                <a:off x="2212560" y="1086120"/>
                <a:ext cx="1532160" cy="360"/>
              </a:xfrm>
              <a:prstGeom prst="line">
                <a:avLst/>
              </a:prstGeom>
              <a:ln w="63500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1" lang="hu-HU" sz="1800" spc="-1" strike="noStrike">
                  <a:solidFill>
                    <a:srgbClr val="000000"/>
                  </a:solidFill>
                  <a:latin typeface="Times New Roman"/>
                </a:endParaRPr>
              </a:p>
            </p:txBody>
          </p:sp>
        </p:grpSp>
      </p:grpSp>
      <p:sp>
        <p:nvSpPr>
          <p:cNvPr id="212" name="Text Box 14"/>
          <p:cNvSpPr/>
          <p:nvPr/>
        </p:nvSpPr>
        <p:spPr>
          <a:xfrm>
            <a:off x="0" y="6521400"/>
            <a:ext cx="3863520" cy="333000"/>
          </a:xfrm>
          <a:prstGeom prst="rect">
            <a:avLst/>
          </a:prstGeom>
          <a:solidFill>
            <a:srgbClr val="3366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i="1" lang="de-DE" sz="1600" spc="-1" strike="noStrike">
                <a:solidFill>
                  <a:srgbClr val="ffffff"/>
                </a:solidFill>
                <a:latin typeface="Times New Roman"/>
              </a:rPr>
              <a:t>Olangocoelia otti</a:t>
            </a:r>
            <a:r>
              <a:rPr b="1" lang="de-DE" sz="1600" spc="-1" strike="noStrike">
                <a:solidFill>
                  <a:srgbClr val="ffffff"/>
                </a:solidFill>
                <a:latin typeface="Times New Roman"/>
              </a:rPr>
              <a:t> Bechstädt &amp; Brandner</a:t>
            </a:r>
            <a:endParaRPr b="0" lang="hu-H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3" name="Text Box 15"/>
          <p:cNvSpPr/>
          <p:nvPr/>
        </p:nvSpPr>
        <p:spPr>
          <a:xfrm>
            <a:off x="8209080" y="641520"/>
            <a:ext cx="3982680" cy="333000"/>
          </a:xfrm>
          <a:prstGeom prst="rect">
            <a:avLst/>
          </a:prstGeom>
          <a:solidFill>
            <a:srgbClr val="3366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i="1" lang="de-DE" sz="1600" spc="-1" strike="noStrike">
                <a:solidFill>
                  <a:srgbClr val="ffffff"/>
                </a:solidFill>
                <a:latin typeface="Times New Roman"/>
              </a:rPr>
              <a:t>Colospongia catenulata catenulata</a:t>
            </a:r>
            <a:r>
              <a:rPr b="1" lang="de-DE" sz="1600" spc="-1" strike="noStrike">
                <a:solidFill>
                  <a:srgbClr val="ffffff"/>
                </a:solidFill>
                <a:latin typeface="Times New Roman"/>
              </a:rPr>
              <a:t> Ott</a:t>
            </a:r>
            <a:endParaRPr b="0" lang="hu-H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4" name="Text Box 16"/>
          <p:cNvSpPr/>
          <p:nvPr/>
        </p:nvSpPr>
        <p:spPr>
          <a:xfrm>
            <a:off x="3954600" y="3770280"/>
            <a:ext cx="4176360" cy="333000"/>
          </a:xfrm>
          <a:prstGeom prst="rect">
            <a:avLst/>
          </a:prstGeom>
          <a:solidFill>
            <a:srgbClr val="3366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i="1" lang="de-DE" sz="1600" spc="-1" strike="noStrike">
                <a:solidFill>
                  <a:srgbClr val="ffffff"/>
                </a:solidFill>
                <a:latin typeface="Times New Roman"/>
              </a:rPr>
              <a:t>Colospongia catenulata catenulata</a:t>
            </a:r>
            <a:r>
              <a:rPr b="1" lang="de-DE" sz="1600" spc="-1" strike="noStrike">
                <a:solidFill>
                  <a:srgbClr val="ffffff"/>
                </a:solidFill>
                <a:latin typeface="Times New Roman"/>
              </a:rPr>
              <a:t> Ott</a:t>
            </a:r>
            <a:endParaRPr b="0" lang="hu-H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5" name="Text Box 17"/>
          <p:cNvSpPr/>
          <p:nvPr/>
        </p:nvSpPr>
        <p:spPr>
          <a:xfrm>
            <a:off x="3954600" y="641520"/>
            <a:ext cx="4176360" cy="333000"/>
          </a:xfrm>
          <a:prstGeom prst="rect">
            <a:avLst/>
          </a:prstGeom>
          <a:solidFill>
            <a:srgbClr val="3366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i="1" lang="de-DE" sz="1600" spc="-1" strike="noStrike">
                <a:solidFill>
                  <a:srgbClr val="ffffff"/>
                </a:solidFill>
                <a:latin typeface="Times New Roman"/>
              </a:rPr>
              <a:t>Colospongia catenulata catenulata</a:t>
            </a:r>
            <a:r>
              <a:rPr b="1" lang="de-DE" sz="1600" spc="-1" strike="noStrike">
                <a:solidFill>
                  <a:srgbClr val="ffffff"/>
                </a:solidFill>
                <a:latin typeface="Times New Roman"/>
              </a:rPr>
              <a:t> Ott</a:t>
            </a:r>
            <a:endParaRPr b="0" lang="hu-H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6" name="Text Box 8"/>
          <p:cNvSpPr/>
          <p:nvPr/>
        </p:nvSpPr>
        <p:spPr>
          <a:xfrm>
            <a:off x="0" y="0"/>
            <a:ext cx="12191760" cy="638280"/>
          </a:xfrm>
          <a:prstGeom prst="rect">
            <a:avLst/>
          </a:prstGeom>
          <a:solidFill>
            <a:srgbClr val="ffcc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de-DE" sz="3600" spc="-1" strike="noStrike">
                <a:solidFill>
                  <a:srgbClr val="000000"/>
                </a:solidFill>
                <a:latin typeface="Times New Roman"/>
              </a:rPr>
              <a:t>Sphinctozoa</a:t>
            </a:r>
            <a:r>
              <a:rPr b="1" lang="hu-HU" sz="3600" spc="-1" strike="noStrike">
                <a:solidFill>
                  <a:srgbClr val="000000"/>
                </a:solidFill>
                <a:latin typeface="Times New Roman"/>
              </a:rPr>
              <a:t> (szegmentált mész-szivacs)</a:t>
            </a:r>
            <a:endParaRPr b="0" lang="hu-HU" sz="3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Picture 4" descr=""/>
          <p:cNvPicPr/>
          <p:nvPr/>
        </p:nvPicPr>
        <p:blipFill>
          <a:blip r:embed="rId1"/>
          <a:stretch/>
        </p:blipFill>
        <p:spPr>
          <a:xfrm>
            <a:off x="-108000" y="641520"/>
            <a:ext cx="4187520" cy="6216120"/>
          </a:xfrm>
          <a:prstGeom prst="rect">
            <a:avLst/>
          </a:prstGeom>
          <a:ln w="0">
            <a:noFill/>
          </a:ln>
        </p:spPr>
      </p:pic>
      <p:pic>
        <p:nvPicPr>
          <p:cNvPr id="218" name="Picture 5" descr=""/>
          <p:cNvPicPr/>
          <p:nvPr/>
        </p:nvPicPr>
        <p:blipFill>
          <a:blip r:embed="rId2"/>
          <a:stretch/>
        </p:blipFill>
        <p:spPr>
          <a:xfrm>
            <a:off x="4197240" y="3021120"/>
            <a:ext cx="8019720" cy="4871520"/>
          </a:xfrm>
          <a:prstGeom prst="rect">
            <a:avLst/>
          </a:prstGeom>
          <a:ln w="0">
            <a:noFill/>
          </a:ln>
        </p:spPr>
      </p:pic>
      <p:pic>
        <p:nvPicPr>
          <p:cNvPr id="219" name="Picture 7" descr=""/>
          <p:cNvPicPr/>
          <p:nvPr/>
        </p:nvPicPr>
        <p:blipFill>
          <a:blip r:embed="rId3"/>
          <a:stretch/>
        </p:blipFill>
        <p:spPr>
          <a:xfrm>
            <a:off x="7799400" y="333360"/>
            <a:ext cx="4392360" cy="3555720"/>
          </a:xfrm>
          <a:prstGeom prst="rect">
            <a:avLst/>
          </a:prstGeom>
          <a:ln w="0">
            <a:noFill/>
          </a:ln>
        </p:spPr>
      </p:pic>
      <p:pic>
        <p:nvPicPr>
          <p:cNvPr id="220" name="Picture 8" descr=""/>
          <p:cNvPicPr/>
          <p:nvPr/>
        </p:nvPicPr>
        <p:blipFill>
          <a:blip r:embed="rId4"/>
          <a:stretch/>
        </p:blipFill>
        <p:spPr>
          <a:xfrm>
            <a:off x="4172040" y="304920"/>
            <a:ext cx="3507840" cy="3555720"/>
          </a:xfrm>
          <a:prstGeom prst="rect">
            <a:avLst/>
          </a:prstGeom>
          <a:ln w="0">
            <a:noFill/>
          </a:ln>
        </p:spPr>
      </p:pic>
      <p:sp>
        <p:nvSpPr>
          <p:cNvPr id="221" name="Rectangle 9"/>
          <p:cNvSpPr/>
          <p:nvPr/>
        </p:nvSpPr>
        <p:spPr>
          <a:xfrm>
            <a:off x="4172040" y="3860640"/>
            <a:ext cx="8019720" cy="9972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1" lang="hu-HU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2" name="Rectangle 10"/>
          <p:cNvSpPr/>
          <p:nvPr/>
        </p:nvSpPr>
        <p:spPr>
          <a:xfrm rot="16200000">
            <a:off x="5652000" y="1813680"/>
            <a:ext cx="4174920" cy="1188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1" lang="hu-HU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3" name="Text Box 2"/>
          <p:cNvSpPr/>
          <p:nvPr/>
        </p:nvSpPr>
        <p:spPr>
          <a:xfrm>
            <a:off x="0" y="0"/>
            <a:ext cx="12191760" cy="638280"/>
          </a:xfrm>
          <a:prstGeom prst="rect">
            <a:avLst/>
          </a:prstGeom>
          <a:solidFill>
            <a:srgbClr val="ffcc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de-DE" sz="3600" spc="-1" strike="noStrike">
                <a:solidFill>
                  <a:srgbClr val="000000"/>
                </a:solidFill>
                <a:latin typeface="Times New Roman"/>
              </a:rPr>
              <a:t>Sphinctozoa</a:t>
            </a:r>
            <a:r>
              <a:rPr b="1" lang="hu-HU" sz="3600" spc="-1" strike="noStrike">
                <a:solidFill>
                  <a:srgbClr val="000000"/>
                </a:solidFill>
                <a:latin typeface="Times New Roman"/>
              </a:rPr>
              <a:t> (aporata, porata)</a:t>
            </a:r>
            <a:endParaRPr b="0" lang="hu-HU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4" name="Text Box 11"/>
          <p:cNvSpPr/>
          <p:nvPr/>
        </p:nvSpPr>
        <p:spPr>
          <a:xfrm>
            <a:off x="4172040" y="641520"/>
            <a:ext cx="3507840" cy="576360"/>
          </a:xfrm>
          <a:prstGeom prst="rect">
            <a:avLst/>
          </a:prstGeom>
          <a:solidFill>
            <a:srgbClr val="3366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i="1" lang="de-DE" sz="1600" spc="-1" strike="noStrike">
                <a:solidFill>
                  <a:srgbClr val="ffffff"/>
                </a:solidFill>
                <a:latin typeface="Times New Roman"/>
              </a:rPr>
              <a:t>Solenolmia magna</a:t>
            </a:r>
            <a:r>
              <a:rPr b="1" lang="de-DE" sz="1600" spc="-1" strike="noStrike">
                <a:solidFill>
                  <a:srgbClr val="ffffff"/>
                </a:solidFill>
                <a:latin typeface="Times New Roman"/>
              </a:rPr>
              <a:t> Senowbari-Daryan &amp; Riedel</a:t>
            </a:r>
            <a:endParaRPr b="0" lang="hu-H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5" name="Text Box 12"/>
          <p:cNvSpPr/>
          <p:nvPr/>
        </p:nvSpPr>
        <p:spPr>
          <a:xfrm>
            <a:off x="0" y="641520"/>
            <a:ext cx="4079520" cy="333000"/>
          </a:xfrm>
          <a:prstGeom prst="rect">
            <a:avLst/>
          </a:prstGeom>
          <a:solidFill>
            <a:srgbClr val="3366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i="1" lang="de-DE" sz="1600" spc="-1" strike="noStrike">
                <a:solidFill>
                  <a:srgbClr val="ffffff"/>
                </a:solidFill>
                <a:latin typeface="Times New Roman"/>
              </a:rPr>
              <a:t>Enopocoelia armata</a:t>
            </a:r>
            <a:r>
              <a:rPr b="1" lang="de-DE" sz="1600" spc="-1" strike="noStrike">
                <a:solidFill>
                  <a:srgbClr val="ffffff"/>
                </a:solidFill>
                <a:latin typeface="Times New Roman"/>
              </a:rPr>
              <a:t> (Klipstein)</a:t>
            </a:r>
            <a:endParaRPr b="0" lang="hu-H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6" name="Text Box 13"/>
          <p:cNvSpPr/>
          <p:nvPr/>
        </p:nvSpPr>
        <p:spPr>
          <a:xfrm>
            <a:off x="7799400" y="641520"/>
            <a:ext cx="4392360" cy="333000"/>
          </a:xfrm>
          <a:prstGeom prst="rect">
            <a:avLst/>
          </a:prstGeom>
          <a:solidFill>
            <a:srgbClr val="3366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i="1" lang="de-DE" sz="1600" spc="-1" strike="noStrike">
                <a:solidFill>
                  <a:srgbClr val="ffffff"/>
                </a:solidFill>
                <a:latin typeface="Times New Roman"/>
              </a:rPr>
              <a:t>Alpinothalmia bavarica</a:t>
            </a:r>
            <a:r>
              <a:rPr b="1" lang="de-DE" sz="1600" spc="-1" strike="noStrike">
                <a:solidFill>
                  <a:srgbClr val="ffffff"/>
                </a:solidFill>
                <a:latin typeface="Times New Roman"/>
              </a:rPr>
              <a:t> (Ott)</a:t>
            </a:r>
            <a:endParaRPr b="0" lang="hu-H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7" name="Text Box 14"/>
          <p:cNvSpPr/>
          <p:nvPr/>
        </p:nvSpPr>
        <p:spPr>
          <a:xfrm>
            <a:off x="4172040" y="6521400"/>
            <a:ext cx="8019720" cy="333000"/>
          </a:xfrm>
          <a:prstGeom prst="rect">
            <a:avLst/>
          </a:prstGeom>
          <a:solidFill>
            <a:srgbClr val="3366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i="1" lang="de-DE" sz="1600" spc="-1" strike="noStrike">
                <a:solidFill>
                  <a:srgbClr val="ffffff"/>
                </a:solidFill>
                <a:latin typeface="Times New Roman"/>
              </a:rPr>
              <a:t>Alpinothalmia bavarica</a:t>
            </a:r>
            <a:r>
              <a:rPr b="1" lang="de-DE" sz="1600" spc="-1" strike="noStrike">
                <a:solidFill>
                  <a:srgbClr val="ffffff"/>
                </a:solidFill>
                <a:latin typeface="Times New Roman"/>
              </a:rPr>
              <a:t> (Ott)</a:t>
            </a:r>
            <a:endParaRPr b="0" lang="hu-HU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-téma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-téma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-téma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-téma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692</TotalTime>
  <Application>LibreOffice/7.5.8.2$Windows_X86_64 LibreOffice_project/f718d63693263970429a68f568db6046aaa9df01</Application>
  <AppVersion>15.0000</AppVersion>
  <Words>401</Words>
  <Paragraphs>96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2024-04-11T08:54:09Z</dcterms:created>
  <dc:creator>Velledits Felicitász Margit</dc:creator>
  <dc:description/>
  <dc:language>hu-HU</dc:language>
  <cp:lastModifiedBy>Velledits Felicitász Margit</cp:lastModifiedBy>
  <dcterms:modified xsi:type="dcterms:W3CDTF">2024-05-06T05:38:08Z</dcterms:modified>
  <cp:revision>18</cp:revision>
  <dc:subject/>
  <dc:title>PowerPoint-bemutató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5</vt:i4>
  </property>
  <property fmtid="{D5CDD505-2E9C-101B-9397-08002B2CF9AE}" pid="3" name="PresentationFormat">
    <vt:lpwstr>Szélesvásznú</vt:lpwstr>
  </property>
  <property fmtid="{D5CDD505-2E9C-101B-9397-08002B2CF9AE}" pid="4" name="Slides">
    <vt:i4>22</vt:i4>
  </property>
</Properties>
</file>